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3" r:id="rId1"/>
  </p:sldMasterIdLst>
  <p:notesMasterIdLst>
    <p:notesMasterId r:id="rId40"/>
  </p:notesMasterIdLst>
  <p:sldIdLst>
    <p:sldId id="258" r:id="rId2"/>
    <p:sldId id="453" r:id="rId3"/>
    <p:sldId id="427" r:id="rId4"/>
    <p:sldId id="428" r:id="rId5"/>
    <p:sldId id="450" r:id="rId6"/>
    <p:sldId id="432" r:id="rId7"/>
    <p:sldId id="424" r:id="rId8"/>
    <p:sldId id="372" r:id="rId9"/>
    <p:sldId id="373" r:id="rId10"/>
    <p:sldId id="374" r:id="rId11"/>
    <p:sldId id="435" r:id="rId12"/>
    <p:sldId id="377" r:id="rId13"/>
    <p:sldId id="384" r:id="rId14"/>
    <p:sldId id="433" r:id="rId15"/>
    <p:sldId id="381" r:id="rId16"/>
    <p:sldId id="447" r:id="rId17"/>
    <p:sldId id="383" r:id="rId18"/>
    <p:sldId id="357" r:id="rId19"/>
    <p:sldId id="362" r:id="rId20"/>
    <p:sldId id="442" r:id="rId21"/>
    <p:sldId id="387" r:id="rId22"/>
    <p:sldId id="388" r:id="rId23"/>
    <p:sldId id="389" r:id="rId24"/>
    <p:sldId id="390" r:id="rId25"/>
    <p:sldId id="395" r:id="rId26"/>
    <p:sldId id="396" r:id="rId27"/>
    <p:sldId id="454" r:id="rId28"/>
    <p:sldId id="441" r:id="rId29"/>
    <p:sldId id="364" r:id="rId30"/>
    <p:sldId id="438" r:id="rId31"/>
    <p:sldId id="439" r:id="rId32"/>
    <p:sldId id="440" r:id="rId33"/>
    <p:sldId id="451" r:id="rId34"/>
    <p:sldId id="452" r:id="rId35"/>
    <p:sldId id="365" r:id="rId36"/>
    <p:sldId id="363" r:id="rId37"/>
    <p:sldId id="382" r:id="rId38"/>
    <p:sldId id="367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J" initials="M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B1F8F"/>
    <a:srgbClr val="A12B2F"/>
    <a:srgbClr val="007836"/>
    <a:srgbClr val="ECAA00"/>
    <a:srgbClr val="76777B"/>
    <a:srgbClr val="00609C"/>
    <a:srgbClr val="ECAC00"/>
    <a:srgbClr val="00A19C"/>
    <a:srgbClr val="0082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2222" autoAdjust="0"/>
    <p:restoredTop sz="93502" autoAdjust="0"/>
  </p:normalViewPr>
  <p:slideViewPr>
    <p:cSldViewPr snapToGrid="0" showGuides="1">
      <p:cViewPr varScale="1">
        <p:scale>
          <a:sx n="70" d="100"/>
          <a:sy n="70" d="100"/>
        </p:scale>
        <p:origin x="-788" y="-68"/>
      </p:cViewPr>
      <p:guideLst>
        <p:guide orient="horz" pos="671"/>
        <p:guide orient="horz" pos="4175"/>
        <p:guide orient="horz" pos="311"/>
        <p:guide pos="5503"/>
        <p:guide pos="317"/>
        <p:guide pos="151"/>
        <p:guide pos="55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0A489-9093-C54A-B1C3-374F661A0010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A7A1A-8011-3A42-91B8-EE1BD44E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91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79" y="6156882"/>
            <a:ext cx="1546678" cy="55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0"/>
            <a:ext cx="9144000" cy="598491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-14246"/>
            <a:ext cx="9143999" cy="5999163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Type in SECTION BREAK TITLE</a:t>
            </a:r>
          </a:p>
        </p:txBody>
      </p:sp>
    </p:spTree>
    <p:extLst>
      <p:ext uri="{BB962C8B-B14F-4D97-AF65-F5344CB8AC3E}">
        <p14:creationId xmlns:p14="http://schemas.microsoft.com/office/powerpoint/2010/main" val="186181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76630" y="1711594"/>
            <a:ext cx="3790374" cy="374415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76630" y="5497444"/>
            <a:ext cx="3840480" cy="585031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 </a:t>
            </a:r>
          </a:p>
          <a:p>
            <a:r>
              <a:rPr lang="en-US" dirty="0" smtClean="0"/>
              <a:t>Image Caption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TWO IMAGES with captions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16" name="Picture Placeholder 4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765130" y="1710816"/>
            <a:ext cx="3790374" cy="374415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765130" y="5496666"/>
            <a:ext cx="3840480" cy="585031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 </a:t>
            </a:r>
          </a:p>
          <a:p>
            <a:r>
              <a:rPr lang="en-US" dirty="0" smtClean="0"/>
              <a:t>Image Caption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85427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95879" y="3616113"/>
            <a:ext cx="2465584" cy="214661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381086" y="3616113"/>
            <a:ext cx="2465584" cy="214661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03079" y="1697093"/>
            <a:ext cx="2361244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388286" y="1697093"/>
            <a:ext cx="2361244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6261696" y="3618612"/>
            <a:ext cx="2465584" cy="214661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68896" y="1699592"/>
            <a:ext cx="2361244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THREE IMAGES – HORIZONTAL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88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s/bullets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701473"/>
            <a:ext cx="224028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701473"/>
            <a:ext cx="224028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701473"/>
            <a:ext cx="224028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701473"/>
            <a:ext cx="224028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706193"/>
            <a:ext cx="8434552" cy="1752260"/>
          </a:xfrm>
          <a:noFill/>
        </p:spPr>
        <p:txBody>
          <a:bodyPr lIns="0" tIns="91440"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2800" b="1" i="0" kern="1200" cap="all" baseline="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four images, captions and bullets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3979061"/>
            <a:ext cx="2238469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4" y="3979061"/>
            <a:ext cx="2238469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3" y="3979061"/>
            <a:ext cx="2238469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1" y="3979061"/>
            <a:ext cx="2238469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  <a:ln>
            <a:noFill/>
          </a:ln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21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four IMAGES with captions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276999"/>
          </a:xfrm>
          <a:ln>
            <a:noFill/>
          </a:ln>
        </p:spPr>
        <p:txBody>
          <a:bodyPr b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87437" y="1574666"/>
            <a:ext cx="3790374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87437" y="3443426"/>
            <a:ext cx="384048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</a:t>
            </a:r>
          </a:p>
          <a:p>
            <a:endParaRPr lang="en-US" dirty="0"/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4912432" y="1574666"/>
            <a:ext cx="3790374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912432" y="3443426"/>
            <a:ext cx="384048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</a:t>
            </a:r>
          </a:p>
          <a:p>
            <a:endParaRPr lang="en-US" dirty="0"/>
          </a:p>
        </p:txBody>
      </p:sp>
      <p:sp>
        <p:nvSpPr>
          <p:cNvPr id="20" name="Picture Placeholder 4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487437" y="4025151"/>
            <a:ext cx="3790374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487437" y="5898516"/>
            <a:ext cx="384048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</a:t>
            </a:r>
          </a:p>
          <a:p>
            <a:endParaRPr lang="en-US" dirty="0"/>
          </a:p>
        </p:txBody>
      </p:sp>
      <p:sp>
        <p:nvSpPr>
          <p:cNvPr id="24" name="Picture Placeholder 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912432" y="4025151"/>
            <a:ext cx="3790374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912432" y="5902307"/>
            <a:ext cx="384048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92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harts, Graphs,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graph, chart or table slide. </a:t>
            </a:r>
            <a:br>
              <a:rPr lang="en-US" dirty="0" smtClean="0"/>
            </a:br>
            <a:r>
              <a:rPr lang="en-US" dirty="0" smtClean="0"/>
              <a:t>Headline in all caps, Arial Font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99606"/>
            <a:ext cx="8372901" cy="402985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an icon below to add a chart, graph, or table.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85775" y="6318955"/>
            <a:ext cx="3711039" cy="539045"/>
          </a:xfrm>
        </p:spPr>
        <p:txBody>
          <a:bodyPr bIns="0" anchor="t" anchorCtr="0"/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50041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79" y="6156882"/>
            <a:ext cx="1546678" cy="55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 userDrawn="1"/>
        </p:nvSpPr>
        <p:spPr>
          <a:xfrm>
            <a:off x="469900" y="6247222"/>
            <a:ext cx="1387624" cy="369332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www.anl.gov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8" name="Picture 7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0"/>
            <a:ext cx="9144000" cy="5984917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14246"/>
            <a:ext cx="9143999" cy="5999163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Type in closing statement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-991004" y="-1815882"/>
            <a:ext cx="3782000" cy="160043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Suggested</a:t>
            </a:r>
            <a:r>
              <a:rPr lang="en-US" sz="1400" b="1" baseline="0" dirty="0" smtClean="0">
                <a:solidFill>
                  <a:schemeClr val="bg1"/>
                </a:solidFill>
              </a:rPr>
              <a:t> closing statement (optional): </a:t>
            </a:r>
          </a:p>
          <a:p>
            <a:endParaRPr lang="en-US" sz="1400" b="1" baseline="0" dirty="0" smtClean="0">
              <a:solidFill>
                <a:schemeClr val="bg1"/>
              </a:solidFill>
            </a:endParaRPr>
          </a:p>
          <a:p>
            <a:pPr lvl="0"/>
            <a:r>
              <a:rPr lang="en-US" sz="1400" b="1" dirty="0" smtClean="0">
                <a:solidFill>
                  <a:schemeClr val="bg1"/>
                </a:solidFill>
              </a:rPr>
              <a:t>WE START WITH YES.</a:t>
            </a:r>
          </a:p>
          <a:p>
            <a:pPr lvl="0">
              <a:spcAft>
                <a:spcPts val="1200"/>
              </a:spcAft>
            </a:pPr>
            <a:r>
              <a:rPr lang="en-US" sz="1400" b="1" dirty="0" smtClean="0">
                <a:solidFill>
                  <a:schemeClr val="bg1"/>
                </a:solidFill>
              </a:rPr>
              <a:t>AND END WITH THANK YOU.</a:t>
            </a:r>
          </a:p>
          <a:p>
            <a:pPr lvl="0"/>
            <a:r>
              <a:rPr lang="en-US" sz="1400" b="1" dirty="0" smtClean="0">
                <a:solidFill>
                  <a:schemeClr val="bg1"/>
                </a:solidFill>
              </a:rPr>
              <a:t>DO YOU HAVE ANY BIG QUESTIONS?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6724"/>
            <a:ext cx="9144000" cy="6864724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372901" cy="806017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AND CONTENT SLIDE. </a:t>
            </a:r>
            <a:br>
              <a:rPr lang="en-US" dirty="0" smtClean="0"/>
            </a:br>
            <a:r>
              <a:rPr lang="en-US" dirty="0" smtClean="0"/>
              <a:t>Headline in all caps, Arial Font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3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86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021" y="627296"/>
            <a:ext cx="1859645" cy="66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5" y="1689100"/>
            <a:ext cx="4280275" cy="2706624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689100"/>
            <a:ext cx="4863724" cy="2706624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 -Cover option A</a:t>
            </a:r>
            <a:br>
              <a:rPr lang="en-US" dirty="0" smtClean="0"/>
            </a:br>
            <a:r>
              <a:rPr lang="en-US" dirty="0" smtClean="0"/>
              <a:t>can be up to four </a:t>
            </a:r>
            <a:br>
              <a:rPr lang="en-US" dirty="0" smtClean="0"/>
            </a:br>
            <a:r>
              <a:rPr lang="en-US" dirty="0" smtClean="0"/>
              <a:t>or five lines of text</a:t>
            </a:r>
            <a:endParaRPr lang="en-US" dirty="0"/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689100"/>
            <a:ext cx="239714" cy="2706624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0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49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 smtClean="0"/>
              <a:t>Add Presenter Title</a:t>
            </a:r>
            <a:br>
              <a:rPr lang="en-US" dirty="0" smtClean="0"/>
            </a:br>
            <a:r>
              <a:rPr lang="en-US" dirty="0" smtClean="0"/>
              <a:t>Optional Line 2</a:t>
            </a:r>
            <a:br>
              <a:rPr lang="en-US" dirty="0" smtClean="0"/>
            </a:br>
            <a:r>
              <a:rPr lang="en-US" dirty="0" smtClean="0"/>
              <a:t>Optional Line 3</a:t>
            </a:r>
            <a:endParaRPr lang="en-US" dirty="0"/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1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1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second presenter </a:t>
            </a:r>
            <a:br>
              <a:rPr lang="en-US" dirty="0" smtClean="0"/>
            </a:br>
            <a:r>
              <a:rPr lang="en-US" dirty="0" smtClean="0"/>
              <a:t>info if not needed</a:t>
            </a:r>
            <a:endParaRPr lang="en-US" dirty="0"/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6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5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6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third presenter </a:t>
            </a:r>
            <a:br>
              <a:rPr lang="en-US" dirty="0" smtClean="0"/>
            </a:br>
            <a:r>
              <a:rPr lang="en-US" dirty="0" smtClean="0"/>
              <a:t>info if not needed</a:t>
            </a:r>
            <a:endParaRPr lang="en-US" dirty="0"/>
          </a:p>
        </p:txBody>
      </p:sp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469900" y="6094281"/>
            <a:ext cx="5894492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Presentation Date</a:t>
            </a:r>
            <a:br>
              <a:rPr lang="en-US" dirty="0" smtClean="0"/>
            </a:br>
            <a:r>
              <a:rPr lang="en-US" dirty="0" smtClean="0"/>
              <a:t>City, State (presentation location)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431799" y="730250"/>
            <a:ext cx="6188075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8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Optional one line subhead, </a:t>
            </a:r>
            <a:r>
              <a:rPr lang="en-US" dirty="0" err="1" smtClean="0"/>
              <a:t>url</a:t>
            </a:r>
            <a:r>
              <a:rPr lang="en-US" dirty="0" smtClean="0"/>
              <a:t> or date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1066539" y="-1241416"/>
            <a:ext cx="3876414" cy="101566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Suggested</a:t>
            </a:r>
            <a:r>
              <a:rPr lang="en-US" sz="1400" b="1" baseline="0" dirty="0" smtClean="0">
                <a:solidFill>
                  <a:schemeClr val="bg1"/>
                </a:solidFill>
              </a:rPr>
              <a:t> line of text (optional): </a:t>
            </a:r>
          </a:p>
          <a:p>
            <a:endParaRPr lang="en-US" sz="1400" b="1" baseline="0" dirty="0" smtClean="0">
              <a:solidFill>
                <a:schemeClr val="bg1"/>
              </a:solidFill>
            </a:endParaRPr>
          </a:p>
          <a:p>
            <a:r>
              <a:rPr lang="en-US" sz="1400" b="1" baseline="0" dirty="0" smtClean="0">
                <a:solidFill>
                  <a:schemeClr val="bg1"/>
                </a:solidFill>
              </a:rPr>
              <a:t>WE START WITH YES.</a:t>
            </a:r>
            <a:endParaRPr lang="en-US" sz="1400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2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79" y="6156882"/>
            <a:ext cx="1546678" cy="55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-27020"/>
            <a:ext cx="9144000" cy="6011938"/>
          </a:xfrm>
          <a:prstGeom prst="rect">
            <a:avLst/>
          </a:prstGeom>
        </p:spPr>
      </p:pic>
      <p:sp>
        <p:nvSpPr>
          <p:cNvPr id="84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27020"/>
            <a:ext cx="9144000" cy="6011938"/>
          </a:xfrm>
          <a:solidFill>
            <a:schemeClr val="accent2">
              <a:alpha val="85000"/>
            </a:schemeClr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5" y="1689100"/>
            <a:ext cx="4280275" cy="2706624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689100"/>
            <a:ext cx="4863724" cy="2706624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 -Cover option B </a:t>
            </a:r>
            <a:br>
              <a:rPr lang="en-US" dirty="0" smtClean="0"/>
            </a:br>
            <a:r>
              <a:rPr lang="en-US" dirty="0" smtClean="0"/>
              <a:t>can be up to four </a:t>
            </a:r>
            <a:br>
              <a:rPr lang="en-US" dirty="0" smtClean="0"/>
            </a:br>
            <a:r>
              <a:rPr lang="en-US" dirty="0" smtClean="0"/>
              <a:t>or five lines of text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" y="204952"/>
            <a:ext cx="5851526" cy="1292225"/>
          </a:xfrm>
        </p:spPr>
        <p:txBody>
          <a:bodyPr lIns="457200" rIns="274320" anchor="ctr"/>
          <a:lstStyle>
            <a:lvl1pPr marL="0" indent="0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presentation date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0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86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 smtClean="0"/>
              <a:t>Add Presenter Title</a:t>
            </a:r>
            <a:br>
              <a:rPr lang="en-US" dirty="0" smtClean="0"/>
            </a:br>
            <a:r>
              <a:rPr lang="en-US" dirty="0" smtClean="0"/>
              <a:t>Optional Line 2</a:t>
            </a:r>
            <a:br>
              <a:rPr lang="en-US" dirty="0" smtClean="0"/>
            </a:br>
            <a:r>
              <a:rPr lang="en-US" dirty="0" smtClean="0"/>
              <a:t>Optional Line 3</a:t>
            </a:r>
            <a:endParaRPr lang="en-US" dirty="0"/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1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1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second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89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6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90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6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third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689100"/>
            <a:ext cx="239714" cy="2706624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55" name="TextBox 154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3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BASIC CONTENT SLIDE</a:t>
            </a:r>
            <a:br>
              <a:rPr lang="en-US" dirty="0" smtClean="0"/>
            </a:br>
            <a:r>
              <a:rPr lang="en-US" dirty="0" smtClean="0"/>
              <a:t>one or two lines for 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99995"/>
            <a:ext cx="8372901" cy="442277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to add 1st-level bullet. Click an icon below to add table, graph or other imagery.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4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79" y="167614"/>
            <a:ext cx="1546986" cy="55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469900" y="6094281"/>
            <a:ext cx="5894492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Presentation Date</a:t>
            </a:r>
            <a:br>
              <a:rPr lang="en-US" dirty="0" smtClean="0"/>
            </a:br>
            <a:r>
              <a:rPr lang="en-US" dirty="0" smtClean="0"/>
              <a:t>City, State (presentation location)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0" y="4945565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5323002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 smtClean="0"/>
              <a:t>Add Presenter Title</a:t>
            </a:r>
            <a:br>
              <a:rPr lang="en-US" dirty="0" smtClean="0"/>
            </a:br>
            <a:r>
              <a:rPr lang="en-US" dirty="0" smtClean="0"/>
              <a:t>Optional Line 2</a:t>
            </a:r>
            <a:br>
              <a:rPr lang="en-US" dirty="0" smtClean="0"/>
            </a:br>
            <a:r>
              <a:rPr lang="en-US" dirty="0" smtClean="0"/>
              <a:t>Optional Line 3</a:t>
            </a:r>
            <a:endParaRPr lang="en-US" dirty="0"/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1" y="4945565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1" y="5323002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second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899574"/>
            <a:ext cx="8925874" cy="276153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726366"/>
            <a:ext cx="8452904" cy="862880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presentation title – cover option c </a:t>
            </a:r>
            <a:endParaRPr lang="en-US" dirty="0"/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6" y="4945565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6" y="5323002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third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4589246"/>
            <a:ext cx="8484914" cy="331077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899573"/>
            <a:ext cx="224589" cy="276148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86" name="TextBox 185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03238" y="366274"/>
            <a:ext cx="8484914" cy="331077"/>
          </a:xfrm>
        </p:spPr>
        <p:txBody>
          <a:bodyPr/>
          <a:lstStyle>
            <a:lvl1pPr marL="0" indent="0"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z="1000" b="0" cap="all" dirty="0" smtClean="0">
                <a:solidFill>
                  <a:srgbClr val="000000"/>
                </a:solidFill>
              </a:rPr>
              <a:t>Type in name of </a:t>
            </a:r>
            <a:r>
              <a:rPr lang="en-US" sz="1000" b="0" cap="all" dirty="0" err="1" smtClean="0">
                <a:solidFill>
                  <a:srgbClr val="000000"/>
                </a:solidFill>
              </a:rPr>
              <a:t>fACILITY</a:t>
            </a:r>
            <a:r>
              <a:rPr lang="en-US" sz="1000" b="0" cap="all" dirty="0" smtClean="0">
                <a:solidFill>
                  <a:srgbClr val="000000"/>
                </a:solidFill>
              </a:rPr>
              <a:t>, division, group, program or </a:t>
            </a:r>
            <a:r>
              <a:rPr lang="en-US" sz="1000" dirty="0" smtClean="0">
                <a:solidFill>
                  <a:srgbClr val="000000"/>
                </a:solidFill>
              </a:rPr>
              <a:t>www.anl.gov</a:t>
            </a:r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5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79" y="320210"/>
            <a:ext cx="1546986" cy="55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469900" y="6094281"/>
            <a:ext cx="5894492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Presentation Date</a:t>
            </a:r>
            <a:br>
              <a:rPr lang="en-US" dirty="0" smtClean="0"/>
            </a:br>
            <a:r>
              <a:rPr lang="en-US" dirty="0" smtClean="0"/>
              <a:t>City, State (presentation location)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0" y="4581631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4959068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 smtClean="0"/>
              <a:t>Add Presenter Title</a:t>
            </a:r>
            <a:br>
              <a:rPr lang="en-US" dirty="0" smtClean="0"/>
            </a:br>
            <a:r>
              <a:rPr lang="en-US" dirty="0" smtClean="0"/>
              <a:t>Optional Line 2</a:t>
            </a:r>
            <a:br>
              <a:rPr lang="en-US" dirty="0" smtClean="0"/>
            </a:br>
            <a:r>
              <a:rPr lang="en-US" dirty="0" smtClean="0"/>
              <a:t>Optional Line 3</a:t>
            </a:r>
            <a:endParaRPr lang="en-US" dirty="0"/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1" y="4581631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1" y="4959068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second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1681606"/>
            <a:ext cx="8925874" cy="276153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116710"/>
            <a:ext cx="6776128" cy="1119234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presentation title –</a:t>
            </a:r>
            <a:br>
              <a:rPr lang="en-US" dirty="0" smtClean="0"/>
            </a:br>
            <a:r>
              <a:rPr lang="en-US" dirty="0" smtClean="0"/>
              <a:t>Cover option D</a:t>
            </a:r>
            <a:endParaRPr lang="en-US" dirty="0"/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6" y="4581631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6" y="4959068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third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1229593"/>
            <a:ext cx="8484914" cy="331077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681605"/>
            <a:ext cx="224589" cy="276148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53" name="TextBox 15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70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ull Fra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6" y="0"/>
            <a:ext cx="8925873" cy="6858000"/>
          </a:xfrm>
          <a:solidFill>
            <a:schemeClr val="bg1"/>
          </a:solidFill>
        </p:spPr>
        <p:txBody>
          <a:bodyPr lIns="0" tIns="16459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 then right click image and “SEND IMAGE TO BACK”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4775200"/>
            <a:ext cx="9144000" cy="2082800"/>
          </a:xfrm>
          <a:solidFill>
            <a:schemeClr val="tx2">
              <a:alpha val="91000"/>
            </a:schemeClr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5042974"/>
            <a:ext cx="8321040" cy="1373592"/>
          </a:xfrm>
        </p:spPr>
        <p:txBody>
          <a:bodyPr lIns="0" anchor="t"/>
          <a:lstStyle>
            <a:lvl1pPr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Full-frame image layout  –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28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ON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656122"/>
            <a:ext cx="9144000" cy="3201878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645418"/>
            <a:ext cx="8434552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6" y="-1"/>
            <a:ext cx="8925873" cy="3656013"/>
          </a:xfrm>
          <a:solidFill>
            <a:schemeClr val="bg1"/>
          </a:solidFill>
        </p:spPr>
        <p:txBody>
          <a:bodyPr lIns="0"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807284"/>
            <a:ext cx="8674100" cy="787098"/>
          </a:xfrm>
        </p:spPr>
        <p:txBody>
          <a:bodyPr lIns="0"/>
          <a:lstStyle>
            <a:lvl1pPr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Science/R&amp;D hero – one image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9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W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656122"/>
            <a:ext cx="9144000" cy="3201878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0"/>
            <a:ext cx="4480560" cy="3663950"/>
          </a:xfrm>
          <a:solidFill>
            <a:schemeClr val="bg1">
              <a:lumMod val="7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682525" y="0"/>
            <a:ext cx="4480560" cy="3663950"/>
          </a:xfrm>
          <a:solidFill>
            <a:schemeClr val="bg1">
              <a:lumMod val="8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807284"/>
            <a:ext cx="8674100" cy="787098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Science/R&amp;D hero – TWO images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645418"/>
            <a:ext cx="8434552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3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HREE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3656122"/>
            <a:ext cx="9144000" cy="3201878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0"/>
            <a:ext cx="2990088" cy="367364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194237" y="0"/>
            <a:ext cx="2990088" cy="367364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186112" y="0"/>
            <a:ext cx="2957888" cy="367364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645418"/>
            <a:ext cx="8434552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807284"/>
            <a:ext cx="8674100" cy="787098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Science/R&amp;D hero – Three images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97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OUR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9144000" cy="6858000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654175"/>
            <a:ext cx="224028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654175"/>
            <a:ext cx="224028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654175"/>
            <a:ext cx="224028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654175"/>
            <a:ext cx="224028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645418"/>
            <a:ext cx="8434552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Science/R&amp;D hero – four images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3931763"/>
            <a:ext cx="2238469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4" y="3931763"/>
            <a:ext cx="2238469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3" y="3931763"/>
            <a:ext cx="2238469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1" y="3931763"/>
            <a:ext cx="2238469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>
          <a:xfrm>
            <a:off x="0" y="-1"/>
            <a:ext cx="2286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5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72250"/>
            <a:ext cx="1371600" cy="2095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57225" y="6307138"/>
            <a:ext cx="5942013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15F56-630E-7E4B-8F2C-15A1EE33C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415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72250"/>
            <a:ext cx="1371600" cy="2095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E434E-B384-A245-84B1-C534A8D54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66535" y="6680202"/>
            <a:ext cx="5942013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www.ci.uchicago.edu/swift    www.mcs.anl.gov/exm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6005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TITLE AND CONTENT 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50"/>
            <a:ext cx="8372901" cy="499714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148350" y="14455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46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699995"/>
            <a:ext cx="4023360" cy="4422775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00588" y="1685707"/>
            <a:ext cx="4023360" cy="4422775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Two-column CONTENT slide</a:t>
            </a:r>
            <a:br>
              <a:rPr lang="en-US" dirty="0" smtClean="0"/>
            </a:br>
            <a:r>
              <a:rPr lang="en-US" dirty="0" smtClean="0"/>
              <a:t>one or two lines for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57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 w/boxed 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0895" y="2263770"/>
            <a:ext cx="4114800" cy="383588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4875" y="2263770"/>
            <a:ext cx="4114800" cy="383588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714875" y="1684229"/>
            <a:ext cx="4114800" cy="62099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 smtClean="0"/>
              <a:t>Click to Add Headline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  <a:noFill/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60895" y="1684229"/>
            <a:ext cx="4114800" cy="62099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  <a:effectLst/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 smtClean="0"/>
              <a:t>Click to Add Headline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Two-column CONTENT slide</a:t>
            </a:r>
            <a:br>
              <a:rPr lang="en-US" dirty="0" smtClean="0"/>
            </a:br>
            <a:r>
              <a:rPr lang="en-US" dirty="0" smtClean="0"/>
              <a:t>with box treatment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40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03575" y="1699995"/>
            <a:ext cx="4319750" cy="2249430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699995"/>
            <a:ext cx="3729481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95679" y="4080588"/>
            <a:ext cx="3729481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TWO IMAGES – VERTICAL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503575" y="4066957"/>
            <a:ext cx="4319750" cy="2249430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45309" y="1731527"/>
            <a:ext cx="5814912" cy="147936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89394" y="1720414"/>
            <a:ext cx="2023746" cy="1347056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87014" y="3290408"/>
            <a:ext cx="2028507" cy="1347056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THREE IMAGES – VERTICAL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045309" y="3304768"/>
            <a:ext cx="5814912" cy="147936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487013" y="4872981"/>
            <a:ext cx="2028507" cy="1347056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3045309" y="4856121"/>
            <a:ext cx="5814912" cy="147936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8732" y="3998349"/>
            <a:ext cx="4114800" cy="2129163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5" y="3998349"/>
            <a:ext cx="4097585" cy="2129163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699995"/>
            <a:ext cx="4023360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09050" y="1699995"/>
            <a:ext cx="4023360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TWO IMAGES – top HORIZONTAL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5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Botto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699995"/>
            <a:ext cx="4114800" cy="171707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5" y="1699995"/>
            <a:ext cx="4114800" cy="171707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64146" y="3437315"/>
            <a:ext cx="4023360" cy="22860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30864" y="3437315"/>
            <a:ext cx="4023360" cy="22860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TWO IMAGES – bottom HORIZONTAL</a:t>
            </a:r>
            <a:br>
              <a:rPr lang="en-US" dirty="0" smtClean="0"/>
            </a:br>
            <a:r>
              <a:rPr lang="en-US" dirty="0" smtClean="0"/>
              <a:t>WITH CAPTIONS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6265" y="5735092"/>
            <a:ext cx="3995723" cy="56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750289" y="5735092"/>
            <a:ext cx="3995723" cy="56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457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miesen\Desktop\anlrgbpptlogo.pn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160" y="6436886"/>
            <a:ext cx="769422" cy="27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72901" cy="82894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 smtClean="0"/>
              <a:t>Headline in all caps </a:t>
            </a:r>
            <a:r>
              <a:rPr lang="en-US" dirty="0" err="1" smtClean="0"/>
              <a:t>28pt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preferred as one or two lines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9995"/>
            <a:ext cx="8372901" cy="4422775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 smtClean="0"/>
              <a:t>Click to add 1st-level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6473709"/>
            <a:ext cx="457200" cy="182880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0" y="-2"/>
            <a:ext cx="228600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3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686" r:id="rId2"/>
    <p:sldLayoutId id="2147483687" r:id="rId3"/>
    <p:sldLayoutId id="2147483688" r:id="rId4"/>
    <p:sldLayoutId id="2147483690" r:id="rId5"/>
    <p:sldLayoutId id="2147483774" r:id="rId6"/>
    <p:sldLayoutId id="2147483711" r:id="rId7"/>
    <p:sldLayoutId id="2147483692" r:id="rId8"/>
    <p:sldLayoutId id="2147483693" r:id="rId9"/>
    <p:sldLayoutId id="2147483709" r:id="rId10"/>
    <p:sldLayoutId id="2147483695" r:id="rId11"/>
    <p:sldLayoutId id="2147483739" r:id="rId12"/>
    <p:sldLayoutId id="2147483696" r:id="rId13"/>
    <p:sldLayoutId id="2147483689" r:id="rId14"/>
    <p:sldLayoutId id="2147483710" r:id="rId15"/>
    <p:sldLayoutId id="2147483706" r:id="rId16"/>
    <p:sldLayoutId id="2147483704" r:id="rId17"/>
    <p:sldLayoutId id="2147483769" r:id="rId18"/>
    <p:sldLayoutId id="2147483770" r:id="rId19"/>
    <p:sldLayoutId id="2147483771" r:id="rId20"/>
    <p:sldLayoutId id="2147483772" r:id="rId21"/>
    <p:sldLayoutId id="2147483761" r:id="rId22"/>
    <p:sldLayoutId id="2147483762" r:id="rId23"/>
    <p:sldLayoutId id="2147483763" r:id="rId24"/>
    <p:sldLayoutId id="2147483765" r:id="rId25"/>
    <p:sldLayoutId id="2147483766" r:id="rId26"/>
    <p:sldLayoutId id="2147483775" r:id="rId27"/>
    <p:sldLayoutId id="2147483776" r:id="rId28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95000"/>
        </a:lnSpc>
        <a:spcBef>
          <a:spcPct val="0"/>
        </a:spcBef>
        <a:buNone/>
        <a:defRPr sz="2800" b="1" i="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3038" indent="-173038" algn="l" defTabSz="457200" rtl="0" eaLnBrk="1" latinLnBrk="0" hangingPunct="1">
        <a:spcBef>
          <a:spcPts val="600"/>
        </a:spcBef>
        <a:spcAft>
          <a:spcPts val="0"/>
        </a:spcAft>
        <a:buFont typeface="Wingdings" pitchFamily="2" charset="2"/>
        <a:buChar char="§"/>
        <a:defRPr sz="18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20700" indent="-236538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03275" indent="-187325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087438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gif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5"/>
          <p:cNvSpPr>
            <a:spLocks noGrp="1"/>
          </p:cNvSpPr>
          <p:nvPr>
            <p:ph type="title"/>
          </p:nvPr>
        </p:nvSpPr>
        <p:spPr>
          <a:xfrm>
            <a:off x="239282" y="1689100"/>
            <a:ext cx="4614729" cy="2706624"/>
          </a:xfrm>
        </p:spPr>
        <p:txBody>
          <a:bodyPr>
            <a:normAutofit/>
          </a:bodyPr>
          <a:lstStyle/>
          <a:p>
            <a:r>
              <a:rPr lang="en-US" dirty="0"/>
              <a:t>Toward MPI-based Workflow Execution: </a:t>
            </a:r>
            <a:r>
              <a:rPr lang="en-US" dirty="0" smtClean="0"/>
              <a:t>Features &amp;</a:t>
            </a:r>
            <a:br>
              <a:rPr lang="en-US" dirty="0" smtClean="0"/>
            </a:br>
            <a:r>
              <a:rPr lang="en-US" dirty="0" smtClean="0"/>
              <a:t>Applications</a:t>
            </a:r>
            <a:endParaRPr lang="en-US" dirty="0">
              <a:latin typeface="+mn-lt"/>
            </a:endParaRP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 smtClean="0"/>
              <a:t>drhgfdjhngngfmhgmghmghjmghfmf</a:t>
            </a:r>
            <a:endParaRPr lang="en-US" dirty="0"/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7"/>
          </p:nvPr>
        </p:nvSpPr>
        <p:spPr>
          <a:xfrm>
            <a:off x="469900" y="4560087"/>
            <a:ext cx="2692871" cy="393700"/>
          </a:xfrm>
        </p:spPr>
        <p:txBody>
          <a:bodyPr/>
          <a:lstStyle/>
          <a:p>
            <a:r>
              <a:rPr lang="en-US" dirty="0" smtClean="0"/>
              <a:t>Justin m wozniak</a:t>
            </a:r>
            <a:endParaRPr lang="en-US" dirty="0"/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18"/>
          </p:nvPr>
        </p:nvSpPr>
        <p:spPr>
          <a:xfrm>
            <a:off x="469900" y="4960384"/>
            <a:ext cx="5144687" cy="914400"/>
          </a:xfrm>
        </p:spPr>
        <p:txBody>
          <a:bodyPr>
            <a:normAutofit/>
          </a:bodyPr>
          <a:lstStyle/>
          <a:p>
            <a:r>
              <a:rPr lang="en-US" b="1" dirty="0" smtClean="0"/>
              <a:t>Data Science &amp; Learning Division</a:t>
            </a:r>
            <a:br>
              <a:rPr lang="en-US" b="1" dirty="0" smtClean="0"/>
            </a:br>
            <a:r>
              <a:rPr lang="en-US" b="1" dirty="0" smtClean="0"/>
              <a:t>Argonne National Laboratory</a:t>
            </a:r>
          </a:p>
          <a:p>
            <a:r>
              <a:rPr lang="en-US" b="1" dirty="0" smtClean="0">
                <a:latin typeface="Inconsolata-dz" pitchFamily="49" charset="0"/>
              </a:rPr>
              <a:t>woz@anl.gov</a:t>
            </a:r>
          </a:p>
          <a:p>
            <a:endParaRPr lang="en-US" b="1" dirty="0">
              <a:latin typeface="Inconsolata-dz" pitchFamily="49" charset="0"/>
            </a:endParaRPr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19"/>
          </p:nvPr>
        </p:nvSpPr>
        <p:spPr>
          <a:xfrm>
            <a:off x="469900" y="6094281"/>
            <a:ext cx="6604418" cy="515411"/>
          </a:xfrm>
        </p:spPr>
        <p:txBody>
          <a:bodyPr/>
          <a:lstStyle/>
          <a:p>
            <a:endParaRPr lang="en-US" dirty="0"/>
          </a:p>
          <a:p>
            <a:r>
              <a:rPr lang="en-US" dirty="0" err="1" smtClean="0"/>
              <a:t>PMIx</a:t>
            </a:r>
            <a:r>
              <a:rPr lang="en-US" dirty="0" smtClean="0"/>
              <a:t> Workflows Call		March 6, 2020		</a:t>
            </a:r>
            <a:endParaRPr lang="en-US" dirty="0"/>
          </a:p>
        </p:txBody>
      </p:sp>
      <p:sp>
        <p:nvSpPr>
          <p:cNvPr id="55" name="Text Placeholder 54"/>
          <p:cNvSpPr>
            <a:spLocks noGrp="1"/>
          </p:cNvSpPr>
          <p:nvPr>
            <p:ph type="body" sz="quarter" idx="27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Language tools for scientific workflows</a:t>
            </a:r>
            <a:endParaRPr lang="en-US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6"/>
          </p:nvPr>
        </p:nvSpPr>
        <p:spPr/>
      </p:sp>
      <p:pic>
        <p:nvPicPr>
          <p:cNvPr id="10" name="Picture 2" descr="C:\cygwin\home\justin\mcs\gadgets\swift-logo\swift-turb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617" y="2440475"/>
            <a:ext cx="2587402" cy="120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EC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443" y="5056905"/>
            <a:ext cx="2075056" cy="94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1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Centralized evaluation </a:t>
            </a:r>
            <a:r>
              <a:rPr lang="en-US" dirty="0" smtClean="0">
                <a:solidFill>
                  <a:srgbClr val="000000"/>
                </a:solidFill>
              </a:rPr>
              <a:t>is </a:t>
            </a:r>
            <a:r>
              <a:rPr lang="en-US" dirty="0">
                <a:solidFill>
                  <a:srgbClr val="000000"/>
                </a:solidFill>
              </a:rPr>
              <a:t>a bottleneck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at extreme scales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2" descr="C:\cygwin\home\justin\mcs\pubs\slides\2015\EDF\distributed-eval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499" y="2294931"/>
            <a:ext cx="5501488" cy="318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87098" y="1735823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Had this (Swift/K):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98934" y="1735823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Now have this (Swift/T): 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94468" y="5652526"/>
            <a:ext cx="8748793" cy="0"/>
          </a:xfrm>
          <a:prstGeom prst="line">
            <a:avLst/>
          </a:prstGeom>
          <a:ln w="6350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82803" y="5824550"/>
            <a:ext cx="75709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Turbine: A distributed-memory dataflow engine for high performance many-task </a:t>
            </a:r>
            <a:r>
              <a:rPr lang="en-US" sz="14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applications. </a:t>
            </a:r>
            <a:r>
              <a:rPr lang="en-US" sz="1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Fundamenta </a:t>
            </a:r>
            <a: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Informaticae 28(3), 2013</a:t>
            </a:r>
          </a:p>
        </p:txBody>
      </p:sp>
    </p:spTree>
    <p:extLst>
      <p:ext uri="{BB962C8B-B14F-4D97-AF65-F5344CB8AC3E}">
        <p14:creationId xmlns:p14="http://schemas.microsoft.com/office/powerpoint/2010/main" val="322369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ontent Placeholder 84"/>
          <p:cNvSpPr>
            <a:spLocks noGrp="1"/>
          </p:cNvSpPr>
          <p:nvPr>
            <p:ph idx="1"/>
          </p:nvPr>
        </p:nvSpPr>
        <p:spPr>
          <a:xfrm>
            <a:off x="337558" y="1826520"/>
            <a:ext cx="5490228" cy="40758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</a:pPr>
            <a:r>
              <a:rPr lang="en-US" kern="0" dirty="0" smtClean="0">
                <a:solidFill>
                  <a:srgbClr val="1B1B1B"/>
                </a:solidFill>
                <a:ea typeface="ＭＳ Ｐゴシック" charset="-128"/>
              </a:rPr>
              <a:t>Write site-independent scripts, translates to MPI 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</a:pPr>
            <a:r>
              <a:rPr lang="en-US" kern="0" dirty="0" smtClean="0">
                <a:solidFill>
                  <a:srgbClr val="1B1B1B"/>
                </a:solidFill>
                <a:ea typeface="ＭＳ Ｐゴシック" charset="-128"/>
              </a:rPr>
              <a:t>Automatic task parallelization and data movement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</a:pPr>
            <a:r>
              <a:rPr lang="en-US" kern="0" dirty="0" smtClean="0">
                <a:solidFill>
                  <a:srgbClr val="1B1B1B"/>
                </a:solidFill>
                <a:ea typeface="ＭＳ Ｐゴシック" charset="-128"/>
              </a:rPr>
              <a:t>Invoke native code, script fragments 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</a:pPr>
            <a:r>
              <a:rPr lang="en-US" kern="0" dirty="0" smtClean="0">
                <a:solidFill>
                  <a:srgbClr val="1B1B1B"/>
                </a:solidFill>
                <a:ea typeface="ＭＳ Ｐゴシック" charset="-128"/>
              </a:rPr>
              <a:t>Rapidly subdivide large partitions for </a:t>
            </a:r>
            <a:br>
              <a:rPr lang="en-US" kern="0" dirty="0" smtClean="0">
                <a:solidFill>
                  <a:srgbClr val="1B1B1B"/>
                </a:solidFill>
                <a:ea typeface="ＭＳ Ｐゴシック" charset="-128"/>
              </a:rPr>
            </a:br>
            <a:r>
              <a:rPr lang="en-US" kern="0" dirty="0" smtClean="0">
                <a:solidFill>
                  <a:srgbClr val="1B1B1B"/>
                </a:solidFill>
                <a:ea typeface="ＭＳ Ｐゴシック" charset="-128"/>
              </a:rPr>
              <a:t>MPI jobs in multiple ways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Swift/T: Enabling high-performance </a:t>
            </a:r>
            <a:r>
              <a:rPr lang="en-US" dirty="0" smtClean="0">
                <a:solidFill>
                  <a:srgbClr val="000000"/>
                </a:solidFill>
              </a:rPr>
              <a:t>Scripted workflows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Supports tasks written in many languages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4606206" y="2842270"/>
            <a:ext cx="1397175" cy="1256937"/>
            <a:chOff x="863065" y="3200017"/>
            <a:chExt cx="1933008" cy="1738987"/>
          </a:xfrm>
        </p:grpSpPr>
        <p:sp>
          <p:nvSpPr>
            <p:cNvPr id="45" name="Rectangle 44"/>
            <p:cNvSpPr/>
            <p:nvPr/>
          </p:nvSpPr>
          <p:spPr>
            <a:xfrm>
              <a:off x="1181877" y="3508310"/>
              <a:ext cx="1614196" cy="1430694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A6C4DE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029477" y="3355910"/>
              <a:ext cx="1614196" cy="1430694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A6C4DE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63065" y="3200017"/>
              <a:ext cx="1614196" cy="1430693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A6C4DE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Swift/T control process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388074" y="3044779"/>
            <a:ext cx="2588630" cy="2313244"/>
            <a:chOff x="3200400" y="3200400"/>
            <a:chExt cx="3581400" cy="3200400"/>
          </a:xfrm>
        </p:grpSpPr>
        <p:sp>
          <p:nvSpPr>
            <p:cNvPr id="66" name="Rectangle 65"/>
            <p:cNvSpPr/>
            <p:nvPr/>
          </p:nvSpPr>
          <p:spPr>
            <a:xfrm>
              <a:off x="3200400" y="3200400"/>
              <a:ext cx="3581400" cy="3200400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A6C4DE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7" name="Picture 2" descr="C:\cygwin\home\justin\ATPESC_2013-08-06\part11-swift-py-r\slides\python-powered-h-50x6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7226" y="5114037"/>
              <a:ext cx="749559" cy="974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3" descr="C:\cygwin\home\justin\ATPESC_2013-08-06\part11-swift-py-r\slides\Rlogo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3275" y="5221293"/>
              <a:ext cx="1004548" cy="759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Rounded Rectangle 68"/>
            <p:cNvSpPr/>
            <p:nvPr/>
          </p:nvSpPr>
          <p:spPr>
            <a:xfrm>
              <a:off x="3431332" y="4052596"/>
              <a:ext cx="762000" cy="748004"/>
            </a:xfrm>
            <a:prstGeom prst="roundRect">
              <a:avLst/>
            </a:prstGeom>
            <a:solidFill>
              <a:srgbClr val="A6C4DE"/>
            </a:solidFill>
            <a:ln w="25400" cap="flat" cmpd="sng" algn="ctr">
              <a:solidFill>
                <a:srgbClr val="A6C4DE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4363275" y="4052596"/>
              <a:ext cx="762000" cy="748004"/>
            </a:xfrm>
            <a:prstGeom prst="roundRect">
              <a:avLst/>
            </a:prstGeom>
            <a:solidFill>
              <a:srgbClr val="A6C4DE"/>
            </a:solidFill>
            <a:ln w="25400" cap="flat" cmpd="sng" algn="ctr">
              <a:solidFill>
                <a:srgbClr val="A6C4DE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C++</a:t>
              </a:r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5367823" y="4019647"/>
              <a:ext cx="1237863" cy="748004"/>
            </a:xfrm>
            <a:prstGeom prst="roundRect">
              <a:avLst/>
            </a:prstGeom>
            <a:solidFill>
              <a:srgbClr val="A6C4DE"/>
            </a:solidFill>
            <a:ln w="25400" cap="flat" cmpd="sng" algn="ctr">
              <a:solidFill>
                <a:srgbClr val="A6C4DE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Fortran</a:t>
              </a:r>
            </a:p>
          </p:txBody>
        </p:sp>
        <p:pic>
          <p:nvPicPr>
            <p:cNvPr id="72" name="Picture 4" descr="C:\Users\justin\Desktop\tcllogo-tr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9706" y="5056641"/>
              <a:ext cx="814096" cy="119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Group 49"/>
          <p:cNvGrpSpPr/>
          <p:nvPr/>
        </p:nvGrpSpPr>
        <p:grpSpPr>
          <a:xfrm>
            <a:off x="6277919" y="2934625"/>
            <a:ext cx="2588630" cy="2313244"/>
            <a:chOff x="3200400" y="3200400"/>
            <a:chExt cx="3581400" cy="3200400"/>
          </a:xfrm>
        </p:grpSpPr>
        <p:sp>
          <p:nvSpPr>
            <p:cNvPr id="59" name="Rectangle 58"/>
            <p:cNvSpPr/>
            <p:nvPr/>
          </p:nvSpPr>
          <p:spPr>
            <a:xfrm>
              <a:off x="3200400" y="3200400"/>
              <a:ext cx="3581400" cy="3200400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A6C4DE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0" name="Picture 2" descr="C:\cygwin\home\justin\ATPESC_2013-08-06\part11-swift-py-r\slides\python-powered-h-50x6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7226" y="5114037"/>
              <a:ext cx="749559" cy="974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3" descr="C:\cygwin\home\justin\ATPESC_2013-08-06\part11-swift-py-r\slides\Rlogo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3275" y="5221293"/>
              <a:ext cx="1004548" cy="759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Rounded Rectangle 61"/>
            <p:cNvSpPr/>
            <p:nvPr/>
          </p:nvSpPr>
          <p:spPr>
            <a:xfrm>
              <a:off x="3431332" y="4052596"/>
              <a:ext cx="762000" cy="748004"/>
            </a:xfrm>
            <a:prstGeom prst="roundRect">
              <a:avLst/>
            </a:prstGeom>
            <a:solidFill>
              <a:srgbClr val="A6C4DE"/>
            </a:solidFill>
            <a:ln w="25400" cap="flat" cmpd="sng" algn="ctr">
              <a:solidFill>
                <a:srgbClr val="A6C4DE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4363275" y="4052596"/>
              <a:ext cx="762000" cy="748004"/>
            </a:xfrm>
            <a:prstGeom prst="roundRect">
              <a:avLst/>
            </a:prstGeom>
            <a:solidFill>
              <a:srgbClr val="A6C4DE"/>
            </a:solidFill>
            <a:ln w="25400" cap="flat" cmpd="sng" algn="ctr">
              <a:solidFill>
                <a:srgbClr val="A6C4DE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C++</a:t>
              </a: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5367823" y="4019647"/>
              <a:ext cx="1237863" cy="748004"/>
            </a:xfrm>
            <a:prstGeom prst="roundRect">
              <a:avLst/>
            </a:prstGeom>
            <a:solidFill>
              <a:srgbClr val="A6C4DE"/>
            </a:solidFill>
            <a:ln w="25400" cap="flat" cmpd="sng" algn="ctr">
              <a:solidFill>
                <a:srgbClr val="A6C4DE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Fortran</a:t>
              </a:r>
            </a:p>
          </p:txBody>
        </p:sp>
        <p:pic>
          <p:nvPicPr>
            <p:cNvPr id="65" name="Picture 4" descr="C:\Users\justin\Desktop\tcllogo-tr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9706" y="5056641"/>
              <a:ext cx="814096" cy="119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2" name="Rectangle 51"/>
          <p:cNvSpPr/>
          <p:nvPr/>
        </p:nvSpPr>
        <p:spPr>
          <a:xfrm>
            <a:off x="6167765" y="2824470"/>
            <a:ext cx="2588630" cy="2313244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rgbClr val="A6C4DE">
                <a:shade val="50000"/>
              </a:srgbClr>
            </a:solidFill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6317258" y="3367560"/>
            <a:ext cx="550772" cy="526643"/>
          </a:xfrm>
          <a:prstGeom prst="roundRect">
            <a:avLst/>
          </a:prstGeom>
          <a:solidFill>
            <a:srgbClr val="A6C4DE"/>
          </a:solidFill>
          <a:ln w="25400" cap="flat" cmpd="sng" algn="ctr">
            <a:solidFill>
              <a:srgbClr val="A6C4D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969194" y="3367560"/>
            <a:ext cx="622449" cy="526643"/>
          </a:xfrm>
          <a:prstGeom prst="roundRect">
            <a:avLst/>
          </a:prstGeom>
          <a:solidFill>
            <a:srgbClr val="A6C4DE"/>
          </a:solidFill>
          <a:ln w="25400" cap="flat" cmpd="sng" algn="ctr">
            <a:solidFill>
              <a:srgbClr val="A6C4D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C++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7709776" y="3367560"/>
            <a:ext cx="959885" cy="526643"/>
          </a:xfrm>
          <a:prstGeom prst="roundRect">
            <a:avLst/>
          </a:prstGeom>
          <a:solidFill>
            <a:srgbClr val="A6C4DE"/>
          </a:solidFill>
          <a:ln w="25400" cap="flat" cmpd="sng" algn="ctr">
            <a:solidFill>
              <a:srgbClr val="A6C4D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Fortran</a:t>
            </a:r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5626379" y="3442585"/>
            <a:ext cx="651541" cy="1"/>
          </a:xfrm>
          <a:prstGeom prst="straightConnector1">
            <a:avLst/>
          </a:prstGeom>
          <a:noFill/>
          <a:ln w="25400" cap="flat" cmpd="sng" algn="ctr">
            <a:solidFill>
              <a:srgbClr val="A6C4DE">
                <a:shade val="95000"/>
                <a:satMod val="105000"/>
              </a:srgbClr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74" name="Straight Arrow Connector 73"/>
          <p:cNvCxnSpPr/>
          <p:nvPr/>
        </p:nvCxnSpPr>
        <p:spPr>
          <a:xfrm>
            <a:off x="5626380" y="3637045"/>
            <a:ext cx="651541" cy="1"/>
          </a:xfrm>
          <a:prstGeom prst="straightConnector1">
            <a:avLst/>
          </a:prstGeom>
          <a:noFill/>
          <a:ln w="25400" cap="flat" cmpd="sng" algn="ctr">
            <a:solidFill>
              <a:srgbClr val="A6C4DE">
                <a:shade val="95000"/>
                <a:satMod val="105000"/>
              </a:srgbClr>
            </a:solidFill>
            <a:prstDash val="solid"/>
            <a:headEnd type="arrow"/>
            <a:tailEnd type="arrow"/>
          </a:ln>
          <a:effectLst/>
        </p:spPr>
      </p:cxnSp>
      <p:grpSp>
        <p:nvGrpSpPr>
          <p:cNvPr id="75" name="Group 74"/>
          <p:cNvGrpSpPr/>
          <p:nvPr/>
        </p:nvGrpSpPr>
        <p:grpSpPr>
          <a:xfrm>
            <a:off x="5718563" y="3738201"/>
            <a:ext cx="837922" cy="522979"/>
            <a:chOff x="5181926" y="5559107"/>
            <a:chExt cx="745191" cy="522978"/>
          </a:xfrm>
        </p:grpSpPr>
        <p:sp>
          <p:nvSpPr>
            <p:cNvPr id="76" name="Oval 75"/>
            <p:cNvSpPr/>
            <p:nvPr/>
          </p:nvSpPr>
          <p:spPr bwMode="auto">
            <a:xfrm>
              <a:off x="5213470" y="5559107"/>
              <a:ext cx="447364" cy="522978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charset="0"/>
                <a:ea typeface="MS PGothic" pitchFamily="34" charset="-128"/>
                <a:cs typeface="MS PGothic" pitchFamily="34" charset="-128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181926" y="5577647"/>
              <a:ext cx="745191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alibri" charset="0"/>
                  <a:ea typeface="MS PGothic" pitchFamily="34" charset="-128"/>
                </a:rPr>
                <a:t>MPI</a:t>
              </a: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6317259" y="2919025"/>
            <a:ext cx="2311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404040"/>
                </a:solidFill>
                <a:latin typeface="Calibri" charset="0"/>
                <a:ea typeface="MS PGothic" pitchFamily="34" charset="-128"/>
              </a:rPr>
              <a:t>Swift/T worker</a:t>
            </a:r>
            <a:endParaRPr lang="en-US" b="1" dirty="0">
              <a:solidFill>
                <a:srgbClr val="404040"/>
              </a:solidFill>
              <a:latin typeface="Calibri" charset="0"/>
              <a:ea typeface="MS PGothic" pitchFamily="34" charset="-128"/>
            </a:endParaRPr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5621661" y="3535346"/>
            <a:ext cx="651541" cy="1"/>
          </a:xfrm>
          <a:prstGeom prst="straightConnector1">
            <a:avLst/>
          </a:prstGeom>
          <a:noFill/>
          <a:ln w="25400" cap="flat" cmpd="sng" algn="ctr">
            <a:solidFill>
              <a:srgbClr val="A6C4DE">
                <a:shade val="95000"/>
                <a:satMod val="105000"/>
              </a:srgbClr>
            </a:solidFill>
            <a:prstDash val="solid"/>
            <a:headEnd type="arrow"/>
            <a:tailEnd type="arrow"/>
          </a:ln>
          <a:effectLst/>
        </p:spPr>
      </p:cxnSp>
      <p:sp>
        <p:nvSpPr>
          <p:cNvPr id="82" name="Rectangle 81"/>
          <p:cNvSpPr/>
          <p:nvPr/>
        </p:nvSpPr>
        <p:spPr>
          <a:xfrm>
            <a:off x="6380702" y="3981092"/>
            <a:ext cx="2268847" cy="1101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touque.ca/EC/ICS2O/students/2010-09/ICS2O7B/RabS/Java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289" y="4010177"/>
            <a:ext cx="563082" cy="103213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28" name="Picture 4" descr="https://res.cloudinary.com/skillsmatter/image/upload/v1453975328/oceuc8zbcqibbhmxk9n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043" y="4171870"/>
            <a:ext cx="514048" cy="76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C:\cygwin\home\wozniak\exm\papers\JointLab_2014_woz\julia_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238" y="4513049"/>
            <a:ext cx="804446" cy="5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" descr="C:\cygwin\home\justin\ATPESC_2013-08-06\part11-swift-py-r\slides\R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560" y="4048344"/>
            <a:ext cx="804446" cy="43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C:\cygwin\home\justin\exm\papers\PyHPC_2013\plots\python-bw-rat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2" y="3722219"/>
            <a:ext cx="4298767" cy="223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TextBox 88"/>
          <p:cNvSpPr txBox="1"/>
          <p:nvPr/>
        </p:nvSpPr>
        <p:spPr>
          <a:xfrm>
            <a:off x="2158439" y="4752029"/>
            <a:ext cx="2586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kern="1200" dirty="0" smtClean="0">
                <a:solidFill>
                  <a:srgbClr val="404040"/>
                </a:solidFill>
                <a:latin typeface="Calibri" charset="0"/>
                <a:ea typeface="MS PGothic" pitchFamily="34" charset="-128"/>
              </a:rPr>
              <a:t>64K cores of Blue Waters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kern="1200" dirty="0" smtClean="0">
                <a:solidFill>
                  <a:srgbClr val="404040"/>
                </a:solidFill>
                <a:latin typeface="Calibri" charset="0"/>
                <a:ea typeface="MS PGothic" pitchFamily="34" charset="-128"/>
              </a:rPr>
              <a:t>2 billion Python tasks</a:t>
            </a:r>
            <a:br>
              <a:rPr lang="en-US" sz="1600" b="1" kern="1200" dirty="0" smtClean="0">
                <a:solidFill>
                  <a:srgbClr val="404040"/>
                </a:solidFill>
                <a:latin typeface="Calibri" charset="0"/>
                <a:ea typeface="MS PGothic" pitchFamily="34" charset="-128"/>
              </a:rPr>
            </a:br>
            <a:r>
              <a:rPr lang="en-US" sz="1600" b="1" kern="1200" dirty="0" smtClean="0">
                <a:solidFill>
                  <a:srgbClr val="404040"/>
                </a:solidFill>
                <a:latin typeface="Calibri" charset="0"/>
                <a:ea typeface="MS PGothic" pitchFamily="34" charset="-128"/>
              </a:rPr>
              <a:t>14 million Pythons/s</a:t>
            </a:r>
            <a:endParaRPr lang="en-US" sz="1600" b="1" kern="1200" dirty="0">
              <a:solidFill>
                <a:srgbClr val="404040"/>
              </a:solidFill>
              <a:latin typeface="Calibri" charset="0"/>
              <a:ea typeface="MS PGothic" pitchFamily="34" charset="-128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>
            <a:off x="5114370" y="5755926"/>
            <a:ext cx="3862334" cy="0"/>
          </a:xfrm>
          <a:prstGeom prst="line">
            <a:avLst/>
          </a:prstGeom>
          <a:ln w="6350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114371" y="5858479"/>
            <a:ext cx="36668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Swift/T: Scalable data flow programming for distributed-memory task-parallel </a:t>
            </a:r>
            <a:r>
              <a:rPr lang="en-US" sz="12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applications</a:t>
            </a:r>
            <a:r>
              <a:rPr lang="en-US" sz="1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/>
            </a:r>
            <a:br>
              <a:rPr lang="en-US" sz="120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en-US" sz="1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Proc. CCGrid 2013.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35733" y="6039483"/>
            <a:ext cx="227177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$ </a:t>
            </a:r>
            <a:r>
              <a:rPr lang="en-US" sz="14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spack</a:t>
            </a:r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install </a:t>
            </a:r>
            <a:r>
              <a:rPr lang="en-US" sz="14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stc</a:t>
            </a:r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endParaRPr lang="en-US" sz="1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5" name="Picture 2" descr="C:\cygwin\home\wozniak\mcs\slides\2018\Parsl\RD10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748" y="1303930"/>
            <a:ext cx="1114956" cy="130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cygwin\home\wozniak\mcs\pubs\materials\Swift-T-logo\Swift-T-log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944" y="1455497"/>
            <a:ext cx="1936832" cy="101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324302" y="6472319"/>
            <a:ext cx="465704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$ </a:t>
            </a:r>
            <a:r>
              <a:rPr lang="en-US" sz="1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conda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install -c lightsource2-tag swift-t  </a:t>
            </a:r>
            <a:endParaRPr lang="en-US" sz="1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95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Asynchronous </a:t>
            </a:r>
            <a:r>
              <a:rPr lang="en-US" dirty="0"/>
              <a:t>Dynamic Load Balancer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An MPI library for master-worker </a:t>
            </a:r>
            <a:br>
              <a:rPr lang="en-US" sz="2000" dirty="0"/>
            </a:br>
            <a:r>
              <a:rPr lang="en-US" sz="2000" dirty="0"/>
              <a:t>workloads in C</a:t>
            </a:r>
          </a:p>
          <a:p>
            <a:r>
              <a:rPr lang="en-US" sz="2000" dirty="0"/>
              <a:t>Uses a variable-size, scalable </a:t>
            </a:r>
            <a:br>
              <a:rPr lang="en-US" sz="2000" dirty="0"/>
            </a:br>
            <a:r>
              <a:rPr lang="en-US" sz="2000" dirty="0"/>
              <a:t>network of servers</a:t>
            </a:r>
          </a:p>
          <a:p>
            <a:r>
              <a:rPr lang="en-US" sz="2000" dirty="0"/>
              <a:t>Servers implement </a:t>
            </a:r>
            <a:br>
              <a:rPr lang="en-US" sz="2000" dirty="0"/>
            </a:br>
            <a:r>
              <a:rPr lang="en-US" sz="2000" dirty="0"/>
              <a:t>work-stealing</a:t>
            </a:r>
          </a:p>
          <a:p>
            <a:r>
              <a:rPr lang="en-US" sz="2000" dirty="0"/>
              <a:t>The work unit is a byte array</a:t>
            </a:r>
          </a:p>
          <a:p>
            <a:r>
              <a:rPr lang="en-US" sz="2000" dirty="0"/>
              <a:t>Optional work priorities, targets, types</a:t>
            </a:r>
          </a:p>
          <a:p>
            <a:endParaRPr lang="en-US" sz="2000" dirty="0"/>
          </a:p>
          <a:p>
            <a:r>
              <a:rPr lang="en-US" sz="2000" dirty="0"/>
              <a:t>For Swift/T, we added:</a:t>
            </a:r>
          </a:p>
          <a:p>
            <a:pPr lvl="1"/>
            <a:r>
              <a:rPr lang="en-US" dirty="0"/>
              <a:t>Server-stored data</a:t>
            </a:r>
          </a:p>
          <a:p>
            <a:pPr lvl="1"/>
            <a:r>
              <a:rPr lang="en-US" dirty="0"/>
              <a:t>Data-dependent execution</a:t>
            </a:r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ADLB for short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2" descr="http://www.anl.gov/sites/anl.gov/files/styles/default_hero/public/adlb.png?itok=eGyc1ec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093" y="1679120"/>
            <a:ext cx="4162425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82933" y="3571781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masters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86258" y="1309788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workers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71261" y="5722262"/>
            <a:ext cx="457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Lusk et al.  </a:t>
            </a:r>
            <a:r>
              <a:rPr lang="en-US" sz="14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More </a:t>
            </a:r>
            <a:r>
              <a:rPr lang="en-US" sz="1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scalability, less pain: A simple programming model and its implementation for extreme computing. </a:t>
            </a:r>
            <a: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SciDAC Review 17, </a:t>
            </a:r>
            <a:r>
              <a:rPr lang="en-US" sz="1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2010</a:t>
            </a:r>
            <a:endParaRPr lang="en-US" sz="14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71260" y="5722262"/>
            <a:ext cx="4362773" cy="0"/>
          </a:xfrm>
          <a:prstGeom prst="line">
            <a:avLst/>
          </a:prstGeom>
          <a:ln w="6350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72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MPI: The Message Passing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000000"/>
                </a:solidFill>
              </a:rPr>
              <a:t>Programming model used on large supercomputers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Can run on many networks, including sockets, or shared memory</a:t>
            </a:r>
          </a:p>
          <a:p>
            <a:r>
              <a:rPr lang="en-US" sz="2000" dirty="0">
                <a:solidFill>
                  <a:srgbClr val="000000"/>
                </a:solidFill>
              </a:rPr>
              <a:t>Standard API for C and </a:t>
            </a:r>
            <a:r>
              <a:rPr lang="en-US" sz="2000" dirty="0" smtClean="0">
                <a:solidFill>
                  <a:srgbClr val="000000"/>
                </a:solidFill>
              </a:rPr>
              <a:t>Fortran; </a:t>
            </a:r>
            <a:r>
              <a:rPr lang="en-US" sz="2000" dirty="0">
                <a:solidFill>
                  <a:srgbClr val="000000"/>
                </a:solidFill>
              </a:rPr>
              <a:t>other languages have working implementations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Contains communication calls for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Point-to-point (send/</a:t>
            </a:r>
            <a:r>
              <a:rPr lang="en-US" dirty="0" err="1">
                <a:solidFill>
                  <a:srgbClr val="000000"/>
                </a:solidFill>
              </a:rPr>
              <a:t>recv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Collectives (broadcast, reduce, etc.)</a:t>
            </a:r>
          </a:p>
          <a:p>
            <a:r>
              <a:rPr lang="en-US" sz="2000" dirty="0">
                <a:solidFill>
                  <a:srgbClr val="000000"/>
                </a:solidFill>
              </a:rPr>
              <a:t>Interesting concepts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Communicators: collections of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communicating processing and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a context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Data types: Language-independent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data </a:t>
            </a:r>
            <a:r>
              <a:rPr lang="en-US" dirty="0">
                <a:solidFill>
                  <a:srgbClr val="000000"/>
                </a:solidFill>
              </a:rPr>
              <a:t>marshaling scheme</a:t>
            </a:r>
          </a:p>
          <a:p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2" descr="MPI Forum Meeting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194337"/>
            <a:ext cx="1905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mcs.anl.gov/research/projects/perfvis/software/viewers/jumpshot-4/openmpi_4_4_procth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19400"/>
            <a:ext cx="42672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90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Advanced features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90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783507" y="4305552"/>
            <a:ext cx="2514600" cy="736430"/>
            <a:chOff x="6129867" y="3276600"/>
            <a:chExt cx="2368665" cy="736430"/>
          </a:xfrm>
        </p:grpSpPr>
        <p:sp>
          <p:nvSpPr>
            <p:cNvPr id="50" name="Flowchart: Magnetic Disk 49"/>
            <p:cNvSpPr/>
            <p:nvPr/>
          </p:nvSpPr>
          <p:spPr bwMode="auto">
            <a:xfrm>
              <a:off x="6129867" y="3276600"/>
              <a:ext cx="423333" cy="736430"/>
            </a:xfrm>
            <a:prstGeom prst="flowChartMagneticDisk">
              <a:avLst/>
            </a:prstGeom>
            <a:solidFill>
              <a:schemeClr val="bg1"/>
            </a:solidFill>
            <a:ln w="38100">
              <a:solidFill>
                <a:srgbClr val="4F81BD"/>
              </a:solidFill>
              <a:miter lim="800000"/>
              <a:headEnd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1" name="Flowchart: Magnetic Disk 50"/>
            <p:cNvSpPr/>
            <p:nvPr/>
          </p:nvSpPr>
          <p:spPr bwMode="auto">
            <a:xfrm>
              <a:off x="6790265" y="3276600"/>
              <a:ext cx="423333" cy="736430"/>
            </a:xfrm>
            <a:prstGeom prst="flowChartMagneticDisk">
              <a:avLst/>
            </a:prstGeom>
            <a:solidFill>
              <a:schemeClr val="bg1"/>
            </a:solidFill>
            <a:ln w="38100">
              <a:solidFill>
                <a:srgbClr val="4F81BD"/>
              </a:solidFill>
              <a:miter lim="800000"/>
              <a:headEnd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2" name="Flowchart: Magnetic Disk 51"/>
            <p:cNvSpPr/>
            <p:nvPr/>
          </p:nvSpPr>
          <p:spPr bwMode="auto">
            <a:xfrm>
              <a:off x="7421320" y="3276600"/>
              <a:ext cx="423333" cy="736430"/>
            </a:xfrm>
            <a:prstGeom prst="flowChartMagneticDisk">
              <a:avLst/>
            </a:prstGeom>
            <a:solidFill>
              <a:schemeClr val="bg1"/>
            </a:solidFill>
            <a:ln w="38100">
              <a:solidFill>
                <a:srgbClr val="4F81BD"/>
              </a:solidFill>
              <a:miter lim="800000"/>
              <a:headEnd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3" name="Flowchart: Magnetic Disk 52"/>
            <p:cNvSpPr/>
            <p:nvPr/>
          </p:nvSpPr>
          <p:spPr bwMode="auto">
            <a:xfrm>
              <a:off x="8075199" y="3276600"/>
              <a:ext cx="423333" cy="736430"/>
            </a:xfrm>
            <a:prstGeom prst="flowChartMagneticDisk">
              <a:avLst/>
            </a:prstGeom>
            <a:solidFill>
              <a:schemeClr val="bg1"/>
            </a:solidFill>
            <a:ln w="38100">
              <a:solidFill>
                <a:srgbClr val="4F81BD"/>
              </a:solidFill>
              <a:miter lim="800000"/>
              <a:headEnd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sp>
        <p:nvSpPr>
          <p:cNvPr id="38" name="Rectangle 37"/>
          <p:cNvSpPr/>
          <p:nvPr/>
        </p:nvSpPr>
        <p:spPr bwMode="auto">
          <a:xfrm>
            <a:off x="783507" y="2211406"/>
            <a:ext cx="2514600" cy="974134"/>
          </a:xfrm>
          <a:prstGeom prst="rect">
            <a:avLst/>
          </a:prstGeom>
          <a:solidFill>
            <a:schemeClr val="bg1"/>
          </a:solidFill>
          <a:ln w="38100">
            <a:solidFill>
              <a:srgbClr val="4F81BD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5760" rtlCol="0" anchor="ctr">
            <a:prstTxWarp prst="textNoShape">
              <a:avLst/>
            </a:prstTxWarp>
          </a:bodyPr>
          <a:lstStyle/>
          <a:p>
            <a:r>
              <a:rPr lang="en-US" b="1" dirty="0" smtClean="0"/>
              <a:t>Application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Dataflow, </a:t>
            </a:r>
            <a:br>
              <a:rPr lang="en-US" dirty="0" smtClean="0"/>
            </a:br>
            <a:r>
              <a:rPr lang="en-US" dirty="0" smtClean="0"/>
              <a:t>annotations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for Big Data analysis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815F56-630E-7E4B-8F2C-15A1EE33C21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9830" y="1196573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Location-aware scheduling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User and runtime coordinate data/task locations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10022" y="1196573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Collective I/O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User and runtime coordinate data/task locations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2438277" y="2458862"/>
            <a:ext cx="617910" cy="599246"/>
            <a:chOff x="6311899" y="1878926"/>
            <a:chExt cx="1031268" cy="1016421"/>
          </a:xfrm>
        </p:grpSpPr>
        <p:cxnSp>
          <p:nvCxnSpPr>
            <p:cNvPr id="8" name="Straight Arrow Connector 7"/>
            <p:cNvCxnSpPr>
              <a:stCxn id="11" idx="3"/>
            </p:cNvCxnSpPr>
            <p:nvPr/>
          </p:nvCxnSpPr>
          <p:spPr bwMode="auto">
            <a:xfrm flipH="1">
              <a:off x="6477000" y="2052656"/>
              <a:ext cx="266311" cy="257986"/>
            </a:xfrm>
            <a:prstGeom prst="straightConnector1">
              <a:avLst/>
            </a:prstGeom>
            <a:noFill/>
            <a:ln w="2540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Oval 8"/>
            <p:cNvSpPr/>
            <p:nvPr/>
          </p:nvSpPr>
          <p:spPr bwMode="auto">
            <a:xfrm>
              <a:off x="6311899" y="2273258"/>
              <a:ext cx="228600" cy="203537"/>
            </a:xfrm>
            <a:prstGeom prst="ellipse">
              <a:avLst/>
            </a:prstGeom>
            <a:noFill/>
            <a:ln w="38100">
              <a:solidFill>
                <a:srgbClr val="4F81BD"/>
              </a:solidFill>
              <a:miter lim="800000"/>
              <a:headEnd/>
              <a:tailEnd type="triangle" w="med" len="med"/>
            </a:ln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6709833" y="1878926"/>
              <a:ext cx="228600" cy="203537"/>
            </a:xfrm>
            <a:prstGeom prst="ellipse">
              <a:avLst/>
            </a:prstGeom>
            <a:noFill/>
            <a:ln w="38100">
              <a:solidFill>
                <a:srgbClr val="4F81BD"/>
              </a:solidFill>
              <a:miter lim="800000"/>
              <a:headEnd/>
              <a:tailEnd type="triangle" w="med" len="med"/>
            </a:ln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7114567" y="2273258"/>
              <a:ext cx="228600" cy="203537"/>
            </a:xfrm>
            <a:prstGeom prst="ellipse">
              <a:avLst/>
            </a:prstGeom>
            <a:noFill/>
            <a:ln w="38100">
              <a:solidFill>
                <a:srgbClr val="4F81BD"/>
              </a:solidFill>
              <a:miter lim="800000"/>
              <a:headEnd/>
              <a:tailEnd type="triangle" w="med" len="med"/>
            </a:ln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/>
            <p:cNvCxnSpPr>
              <a:stCxn id="11" idx="5"/>
            </p:cNvCxnSpPr>
            <p:nvPr/>
          </p:nvCxnSpPr>
          <p:spPr bwMode="auto">
            <a:xfrm>
              <a:off x="6904955" y="2052656"/>
              <a:ext cx="245145" cy="257986"/>
            </a:xfrm>
            <a:prstGeom prst="straightConnector1">
              <a:avLst/>
            </a:prstGeom>
            <a:noFill/>
            <a:ln w="2540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" name="Straight Arrow Connector 29"/>
            <p:cNvCxnSpPr>
              <a:stCxn id="12" idx="3"/>
              <a:endCxn id="32" idx="7"/>
            </p:cNvCxnSpPr>
            <p:nvPr/>
          </p:nvCxnSpPr>
          <p:spPr bwMode="auto">
            <a:xfrm flipH="1">
              <a:off x="6904955" y="2446988"/>
              <a:ext cx="243090" cy="274629"/>
            </a:xfrm>
            <a:prstGeom prst="straightConnector1">
              <a:avLst/>
            </a:prstGeom>
            <a:noFill/>
            <a:ln w="2540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/>
            <p:nvPr/>
          </p:nvCxnSpPr>
          <p:spPr bwMode="auto">
            <a:xfrm>
              <a:off x="6498166" y="2463042"/>
              <a:ext cx="245145" cy="257986"/>
            </a:xfrm>
            <a:prstGeom prst="straightConnector1">
              <a:avLst/>
            </a:prstGeom>
            <a:noFill/>
            <a:ln w="2540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2" name="Oval 31"/>
            <p:cNvSpPr/>
            <p:nvPr/>
          </p:nvSpPr>
          <p:spPr bwMode="auto">
            <a:xfrm>
              <a:off x="6709833" y="2691810"/>
              <a:ext cx="228600" cy="203537"/>
            </a:xfrm>
            <a:prstGeom prst="ellipse">
              <a:avLst/>
            </a:prstGeom>
            <a:noFill/>
            <a:ln w="38100">
              <a:solidFill>
                <a:srgbClr val="4F81BD"/>
              </a:solidFill>
              <a:miter lim="800000"/>
              <a:headEnd/>
              <a:tailEnd type="triangle" w="med" len="med"/>
            </a:ln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sp>
        <p:nvSpPr>
          <p:cNvPr id="49" name="Rectangle 48"/>
          <p:cNvSpPr/>
          <p:nvPr/>
        </p:nvSpPr>
        <p:spPr bwMode="auto">
          <a:xfrm>
            <a:off x="783507" y="3342530"/>
            <a:ext cx="2514600" cy="809235"/>
          </a:xfrm>
          <a:prstGeom prst="rect">
            <a:avLst/>
          </a:prstGeom>
          <a:solidFill>
            <a:schemeClr val="bg1"/>
          </a:solidFill>
          <a:ln w="38100">
            <a:solidFill>
              <a:srgbClr val="4F81BD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5760" rtlCol="0" anchor="ctr">
            <a:prstTxWarp prst="textNoShape">
              <a:avLst/>
            </a:prstTxWarp>
          </a:bodyPr>
          <a:lstStyle/>
          <a:p>
            <a:r>
              <a:rPr lang="en-US" b="1" smtClean="0"/>
              <a:t>Runtime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Hard/soft locations</a:t>
            </a:r>
            <a:endParaRPr lang="en-US"/>
          </a:p>
        </p:txBody>
      </p:sp>
      <p:sp>
        <p:nvSpPr>
          <p:cNvPr id="57" name="Rectangle 56"/>
          <p:cNvSpPr/>
          <p:nvPr/>
        </p:nvSpPr>
        <p:spPr bwMode="auto">
          <a:xfrm>
            <a:off x="1130639" y="4673767"/>
            <a:ext cx="1857061" cy="253053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 type="triangle" w="med" len="med"/>
          </a:ln>
        </p:spPr>
        <p:txBody>
          <a:bodyPr rtlCol="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839449" y="4617847"/>
            <a:ext cx="2405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Distributed data</a:t>
            </a:r>
            <a:endParaRPr lang="en-US" b="1" dirty="0"/>
          </a:p>
        </p:txBody>
      </p:sp>
      <p:grpSp>
        <p:nvGrpSpPr>
          <p:cNvPr id="58" name="Group 57"/>
          <p:cNvGrpSpPr/>
          <p:nvPr/>
        </p:nvGrpSpPr>
        <p:grpSpPr>
          <a:xfrm>
            <a:off x="5407913" y="4106503"/>
            <a:ext cx="2514600" cy="736430"/>
            <a:chOff x="6129867" y="3276600"/>
            <a:chExt cx="2368665" cy="736430"/>
          </a:xfrm>
        </p:grpSpPr>
        <p:sp>
          <p:nvSpPr>
            <p:cNvPr id="59" name="Flowchart: Magnetic Disk 58"/>
            <p:cNvSpPr/>
            <p:nvPr/>
          </p:nvSpPr>
          <p:spPr bwMode="auto">
            <a:xfrm>
              <a:off x="6129867" y="3276600"/>
              <a:ext cx="423333" cy="736430"/>
            </a:xfrm>
            <a:prstGeom prst="flowChartMagneticDisk">
              <a:avLst/>
            </a:prstGeom>
            <a:solidFill>
              <a:schemeClr val="bg1"/>
            </a:solidFill>
            <a:ln w="38100">
              <a:solidFill>
                <a:srgbClr val="4F81BD"/>
              </a:solidFill>
              <a:miter lim="800000"/>
              <a:headEnd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0" name="Flowchart: Magnetic Disk 59"/>
            <p:cNvSpPr/>
            <p:nvPr/>
          </p:nvSpPr>
          <p:spPr bwMode="auto">
            <a:xfrm>
              <a:off x="6790265" y="3276600"/>
              <a:ext cx="423333" cy="736430"/>
            </a:xfrm>
            <a:prstGeom prst="flowChartMagneticDisk">
              <a:avLst/>
            </a:prstGeom>
            <a:solidFill>
              <a:schemeClr val="bg1"/>
            </a:solidFill>
            <a:ln w="38100">
              <a:solidFill>
                <a:srgbClr val="4F81BD"/>
              </a:solidFill>
              <a:miter lim="800000"/>
              <a:headEnd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1" name="Flowchart: Magnetic Disk 60"/>
            <p:cNvSpPr/>
            <p:nvPr/>
          </p:nvSpPr>
          <p:spPr bwMode="auto">
            <a:xfrm>
              <a:off x="7421320" y="3276600"/>
              <a:ext cx="423333" cy="736430"/>
            </a:xfrm>
            <a:prstGeom prst="flowChartMagneticDisk">
              <a:avLst/>
            </a:prstGeom>
            <a:solidFill>
              <a:schemeClr val="bg1"/>
            </a:solidFill>
            <a:ln w="38100">
              <a:solidFill>
                <a:srgbClr val="4F81BD"/>
              </a:solidFill>
              <a:miter lim="800000"/>
              <a:headEnd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2" name="Flowchart: Magnetic Disk 61"/>
            <p:cNvSpPr/>
            <p:nvPr/>
          </p:nvSpPr>
          <p:spPr bwMode="auto">
            <a:xfrm>
              <a:off x="8075199" y="3276600"/>
              <a:ext cx="423333" cy="736430"/>
            </a:xfrm>
            <a:prstGeom prst="flowChartMagneticDisk">
              <a:avLst/>
            </a:prstGeom>
            <a:solidFill>
              <a:schemeClr val="bg1"/>
            </a:solidFill>
            <a:ln w="38100">
              <a:solidFill>
                <a:srgbClr val="4F81BD"/>
              </a:solidFill>
              <a:miter lim="800000"/>
              <a:headEnd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sp>
        <p:nvSpPr>
          <p:cNvPr id="63" name="Rectangle 62"/>
          <p:cNvSpPr/>
          <p:nvPr/>
        </p:nvSpPr>
        <p:spPr bwMode="auto">
          <a:xfrm>
            <a:off x="5407913" y="2203102"/>
            <a:ext cx="2514600" cy="841065"/>
          </a:xfrm>
          <a:prstGeom prst="rect">
            <a:avLst/>
          </a:prstGeom>
          <a:solidFill>
            <a:schemeClr val="bg1"/>
          </a:solidFill>
          <a:ln w="38100">
            <a:solidFill>
              <a:srgbClr val="4F81BD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5760" rtlCol="0" anchor="ctr">
            <a:prstTxWarp prst="textNoShape">
              <a:avLst/>
            </a:prstTxWarp>
          </a:bodyPr>
          <a:lstStyle/>
          <a:p>
            <a:r>
              <a:rPr lang="en-US" b="1" smtClean="0"/>
              <a:t>Application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I/O hook</a:t>
            </a:r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7062683" y="2372554"/>
            <a:ext cx="617910" cy="599246"/>
            <a:chOff x="6311899" y="1878926"/>
            <a:chExt cx="1031268" cy="1016421"/>
          </a:xfrm>
        </p:grpSpPr>
        <p:cxnSp>
          <p:nvCxnSpPr>
            <p:cNvPr id="65" name="Straight Arrow Connector 64"/>
            <p:cNvCxnSpPr>
              <a:stCxn id="67" idx="3"/>
            </p:cNvCxnSpPr>
            <p:nvPr/>
          </p:nvCxnSpPr>
          <p:spPr bwMode="auto">
            <a:xfrm flipH="1">
              <a:off x="6477000" y="2052656"/>
              <a:ext cx="266311" cy="257986"/>
            </a:xfrm>
            <a:prstGeom prst="straightConnector1">
              <a:avLst/>
            </a:prstGeom>
            <a:noFill/>
            <a:ln w="2540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6" name="Oval 65"/>
            <p:cNvSpPr/>
            <p:nvPr/>
          </p:nvSpPr>
          <p:spPr bwMode="auto">
            <a:xfrm>
              <a:off x="6311899" y="2273258"/>
              <a:ext cx="228600" cy="203537"/>
            </a:xfrm>
            <a:prstGeom prst="ellipse">
              <a:avLst/>
            </a:prstGeom>
            <a:noFill/>
            <a:ln w="38100">
              <a:solidFill>
                <a:srgbClr val="4F81BD"/>
              </a:solidFill>
              <a:miter lim="800000"/>
              <a:headEnd/>
              <a:tailEnd type="triangle" w="med" len="med"/>
            </a:ln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6709833" y="1878926"/>
              <a:ext cx="228600" cy="203537"/>
            </a:xfrm>
            <a:prstGeom prst="ellipse">
              <a:avLst/>
            </a:prstGeom>
            <a:noFill/>
            <a:ln w="38100">
              <a:solidFill>
                <a:srgbClr val="4F81BD"/>
              </a:solidFill>
              <a:miter lim="800000"/>
              <a:headEnd/>
              <a:tailEnd type="triangle" w="med" len="med"/>
            </a:ln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7114567" y="2273258"/>
              <a:ext cx="228600" cy="203537"/>
            </a:xfrm>
            <a:prstGeom prst="ellipse">
              <a:avLst/>
            </a:prstGeom>
            <a:noFill/>
            <a:ln w="38100">
              <a:solidFill>
                <a:srgbClr val="4F81BD"/>
              </a:solidFill>
              <a:miter lim="800000"/>
              <a:headEnd/>
              <a:tailEnd type="triangle" w="med" len="med"/>
            </a:ln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cxnSp>
          <p:nvCxnSpPr>
            <p:cNvPr id="69" name="Straight Arrow Connector 68"/>
            <p:cNvCxnSpPr>
              <a:stCxn id="67" idx="5"/>
            </p:cNvCxnSpPr>
            <p:nvPr/>
          </p:nvCxnSpPr>
          <p:spPr bwMode="auto">
            <a:xfrm>
              <a:off x="6904955" y="2052656"/>
              <a:ext cx="245145" cy="257986"/>
            </a:xfrm>
            <a:prstGeom prst="straightConnector1">
              <a:avLst/>
            </a:prstGeom>
            <a:noFill/>
            <a:ln w="2540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0" name="Straight Arrow Connector 69"/>
            <p:cNvCxnSpPr>
              <a:stCxn id="68" idx="3"/>
              <a:endCxn id="72" idx="7"/>
            </p:cNvCxnSpPr>
            <p:nvPr/>
          </p:nvCxnSpPr>
          <p:spPr bwMode="auto">
            <a:xfrm flipH="1">
              <a:off x="6904955" y="2446988"/>
              <a:ext cx="243090" cy="274629"/>
            </a:xfrm>
            <a:prstGeom prst="straightConnector1">
              <a:avLst/>
            </a:prstGeom>
            <a:noFill/>
            <a:ln w="2540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1" name="Straight Arrow Connector 70"/>
            <p:cNvCxnSpPr/>
            <p:nvPr/>
          </p:nvCxnSpPr>
          <p:spPr bwMode="auto">
            <a:xfrm>
              <a:off x="6498166" y="2463042"/>
              <a:ext cx="245145" cy="257986"/>
            </a:xfrm>
            <a:prstGeom prst="straightConnector1">
              <a:avLst/>
            </a:prstGeom>
            <a:noFill/>
            <a:ln w="2540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2" name="Oval 71"/>
            <p:cNvSpPr/>
            <p:nvPr/>
          </p:nvSpPr>
          <p:spPr bwMode="auto">
            <a:xfrm>
              <a:off x="6709833" y="2691810"/>
              <a:ext cx="228600" cy="203537"/>
            </a:xfrm>
            <a:prstGeom prst="ellipse">
              <a:avLst/>
            </a:prstGeom>
            <a:noFill/>
            <a:ln w="38100">
              <a:solidFill>
                <a:srgbClr val="4F81BD"/>
              </a:solidFill>
              <a:miter lim="800000"/>
              <a:headEnd/>
              <a:tailEnd type="triangle" w="med" len="med"/>
            </a:ln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sp>
        <p:nvSpPr>
          <p:cNvPr id="73" name="Rectangle 72"/>
          <p:cNvSpPr/>
          <p:nvPr/>
        </p:nvSpPr>
        <p:spPr bwMode="auto">
          <a:xfrm>
            <a:off x="5407913" y="3171429"/>
            <a:ext cx="2514600" cy="809235"/>
          </a:xfrm>
          <a:prstGeom prst="rect">
            <a:avLst/>
          </a:prstGeom>
          <a:solidFill>
            <a:schemeClr val="bg1"/>
          </a:solidFill>
          <a:ln w="38100">
            <a:solidFill>
              <a:srgbClr val="4F81BD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5760" rtlCol="0" anchor="ctr">
            <a:prstTxWarp prst="textNoShape">
              <a:avLst/>
            </a:prstTxWarp>
          </a:bodyPr>
          <a:lstStyle/>
          <a:p>
            <a:r>
              <a:rPr lang="en-US" b="1" smtClean="0"/>
              <a:t>Runtime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MPI-IO transfers</a:t>
            </a:r>
            <a:endParaRPr lang="en-US"/>
          </a:p>
        </p:txBody>
      </p:sp>
      <p:sp>
        <p:nvSpPr>
          <p:cNvPr id="74" name="Rectangle 73"/>
          <p:cNvSpPr/>
          <p:nvPr/>
        </p:nvSpPr>
        <p:spPr bwMode="auto">
          <a:xfrm>
            <a:off x="5755045" y="4474718"/>
            <a:ext cx="1942759" cy="253053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 type="triangle" w="med" len="med"/>
          </a:ln>
        </p:spPr>
        <p:txBody>
          <a:bodyPr rtlCol="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5493894" y="4398273"/>
            <a:ext cx="2402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Distributed data</a:t>
            </a:r>
            <a:endParaRPr lang="en-US" b="1" dirty="0"/>
          </a:p>
        </p:txBody>
      </p:sp>
      <p:sp>
        <p:nvSpPr>
          <p:cNvPr id="76" name="Flowchart: Magnetic Disk 75"/>
          <p:cNvSpPr/>
          <p:nvPr/>
        </p:nvSpPr>
        <p:spPr bwMode="auto">
          <a:xfrm>
            <a:off x="5422559" y="5173303"/>
            <a:ext cx="2499954" cy="736430"/>
          </a:xfrm>
          <a:prstGeom prst="flowChartMagneticDisk">
            <a:avLst/>
          </a:prstGeom>
          <a:solidFill>
            <a:schemeClr val="bg1"/>
          </a:solidFill>
          <a:ln w="38100">
            <a:solidFill>
              <a:srgbClr val="4F81BD"/>
            </a:solidFill>
            <a:miter lim="800000"/>
            <a:headEnd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prstTxWarp prst="textNoShape">
              <a:avLst/>
            </a:prstTxWarp>
          </a:bodyPr>
          <a:lstStyle/>
          <a:p>
            <a:pPr algn="ctr"/>
            <a:r>
              <a:rPr lang="en-US" b="1" smtClean="0"/>
              <a:t>Parallel FS</a:t>
            </a:r>
            <a:endParaRPr lang="en-US" b="1"/>
          </a:p>
        </p:txBody>
      </p:sp>
      <p:sp>
        <p:nvSpPr>
          <p:cNvPr id="77" name="Up-Down Arrow 76"/>
          <p:cNvSpPr/>
          <p:nvPr/>
        </p:nvSpPr>
        <p:spPr bwMode="auto">
          <a:xfrm>
            <a:off x="5493894" y="4778398"/>
            <a:ext cx="344846" cy="597933"/>
          </a:xfrm>
          <a:prstGeom prst="upDownArrow">
            <a:avLst>
              <a:gd name="adj1" fmla="val 34276"/>
              <a:gd name="adj2" fmla="val 38208"/>
            </a:avLst>
          </a:prstGeom>
          <a:solidFill>
            <a:srgbClr val="FFFF00"/>
          </a:solidFill>
          <a:ln w="38100">
            <a:solidFill>
              <a:srgbClr val="4F81BD"/>
            </a:solidFill>
            <a:miter lim="800000"/>
            <a:headEnd/>
            <a:tailEnd type="triangle" w="med" len="med"/>
          </a:ln>
        </p:spPr>
        <p:txBody>
          <a:bodyPr rtlCol="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78" name="Up-Down Arrow 77"/>
          <p:cNvSpPr/>
          <p:nvPr/>
        </p:nvSpPr>
        <p:spPr bwMode="auto">
          <a:xfrm>
            <a:off x="6193660" y="4795017"/>
            <a:ext cx="330200" cy="581315"/>
          </a:xfrm>
          <a:prstGeom prst="upDownArrow">
            <a:avLst>
              <a:gd name="adj1" fmla="val 34276"/>
              <a:gd name="adj2" fmla="val 38208"/>
            </a:avLst>
          </a:prstGeom>
          <a:solidFill>
            <a:srgbClr val="FFFF00"/>
          </a:solidFill>
          <a:ln w="38100">
            <a:solidFill>
              <a:srgbClr val="4F81BD"/>
            </a:solidFill>
            <a:miter lim="800000"/>
            <a:headEnd/>
            <a:tailEnd type="triangle" w="med" len="med"/>
          </a:ln>
        </p:spPr>
        <p:txBody>
          <a:bodyPr rtlCol="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79" name="Up-Down Arrow 78"/>
          <p:cNvSpPr/>
          <p:nvPr/>
        </p:nvSpPr>
        <p:spPr bwMode="auto">
          <a:xfrm>
            <a:off x="6867422" y="4778400"/>
            <a:ext cx="306868" cy="597931"/>
          </a:xfrm>
          <a:prstGeom prst="upDownArrow">
            <a:avLst>
              <a:gd name="adj1" fmla="val 34276"/>
              <a:gd name="adj2" fmla="val 38208"/>
            </a:avLst>
          </a:prstGeom>
          <a:solidFill>
            <a:srgbClr val="FFFF00"/>
          </a:solidFill>
          <a:ln w="38100">
            <a:solidFill>
              <a:srgbClr val="4F81BD"/>
            </a:solidFill>
            <a:miter lim="800000"/>
            <a:headEnd/>
            <a:tailEnd type="triangle" w="med" len="med"/>
          </a:ln>
        </p:spPr>
        <p:txBody>
          <a:bodyPr rtlCol="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0" name="Up-Down Arrow 79"/>
          <p:cNvSpPr/>
          <p:nvPr/>
        </p:nvSpPr>
        <p:spPr bwMode="auto">
          <a:xfrm>
            <a:off x="7543622" y="4767416"/>
            <a:ext cx="332232" cy="597930"/>
          </a:xfrm>
          <a:prstGeom prst="upDownArrow">
            <a:avLst>
              <a:gd name="adj1" fmla="val 34276"/>
              <a:gd name="adj2" fmla="val 38208"/>
            </a:avLst>
          </a:prstGeom>
          <a:solidFill>
            <a:srgbClr val="FFFF00"/>
          </a:solidFill>
          <a:ln w="38100">
            <a:solidFill>
              <a:srgbClr val="4F81BD"/>
            </a:solidFill>
            <a:miter lim="800000"/>
            <a:headEnd/>
            <a:tailEnd type="triangle" w="med" len="med"/>
          </a:ln>
        </p:spPr>
        <p:txBody>
          <a:bodyPr rtlCol="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411261" y="5257562"/>
            <a:ext cx="4794482" cy="16004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Big data staging with MPI-IO for interactive X-ray </a:t>
            </a:r>
            <a:r>
              <a:rPr lang="en-US" sz="14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science. </a:t>
            </a:r>
            <a:r>
              <a:rPr lang="en-US" sz="1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Wozniak et al. Proc</a:t>
            </a:r>
            <a: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. Big Data Computing 2014.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Experimental evaluation of a flexible I/O architecture for accelerating workflow engines in </a:t>
            </a:r>
            <a:r>
              <a:rPr lang="en-US" sz="1400" b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ultrascale</a:t>
            </a:r>
            <a:r>
              <a:rPr lang="en-US" sz="1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environments. </a:t>
            </a:r>
            <a:r>
              <a:rPr lang="en-US" sz="1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F. </a:t>
            </a:r>
            <a:r>
              <a:rPr lang="en-US" sz="14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Duro</a:t>
            </a:r>
            <a:r>
              <a:rPr lang="en-US" sz="1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Wozniak, </a:t>
            </a:r>
            <a:r>
              <a:rPr lang="en-US" sz="1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/>
            </a:r>
            <a:br>
              <a:rPr lang="en-US" sz="1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en-US" sz="1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et </a:t>
            </a:r>
            <a: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al</a:t>
            </a:r>
            <a:r>
              <a:rPr lang="en-US" sz="14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.</a:t>
            </a:r>
            <a:r>
              <a:rPr lang="en-US" sz="1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Parallel Computing 61, 2017.</a:t>
            </a:r>
            <a:endParaRPr lang="en-US" sz="14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82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7" name="Picture 15" descr="C:\cygwin\home\justin\exm\papers\EuroMPI_2013\img\turb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920" y="3525460"/>
            <a:ext cx="4450080" cy="247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454" y="1204117"/>
            <a:ext cx="8153400" cy="4434681"/>
          </a:xfrm>
        </p:spPr>
        <p:txBody>
          <a:bodyPr/>
          <a:lstStyle/>
          <a:p>
            <a:r>
              <a:rPr lang="en-US" dirty="0" smtClean="0"/>
              <a:t>Swift expression: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 @par=8 f(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x,y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dirty="0" smtClean="0"/>
              <a:t>When x, y are stored, Turbine releases task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dirty="0" smtClean="0"/>
              <a:t> with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parallelism=8</a:t>
            </a:r>
          </a:p>
          <a:p>
            <a:r>
              <a:rPr lang="en-US" dirty="0" smtClean="0"/>
              <a:t>Performs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ADLB_Put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(f, parallelism=8)</a:t>
            </a:r>
          </a:p>
          <a:p>
            <a:r>
              <a:rPr lang="en-US" dirty="0"/>
              <a:t>Each worker performs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ADLB_Get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(&amp;task, &amp;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 smtClean="0"/>
              <a:t>ADLB server finds 8 available workers</a:t>
            </a:r>
          </a:p>
          <a:p>
            <a:r>
              <a:rPr lang="en-US" dirty="0" smtClean="0"/>
              <a:t>Workers receive ranks from server</a:t>
            </a:r>
            <a:endParaRPr lang="en-US" dirty="0"/>
          </a:p>
          <a:p>
            <a:pPr lvl="1"/>
            <a:r>
              <a:rPr lang="en-US" dirty="0" smtClean="0"/>
              <a:t>Perform</a:t>
            </a:r>
            <a:r>
              <a:rPr lang="en-US" b="1" dirty="0" smtClean="0"/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MPI_Comm_create_group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ADLB_Get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dirty="0" smtClean="0"/>
              <a:t>returns:</a:t>
            </a:r>
            <a:br>
              <a:rPr lang="en-US" dirty="0" smtClean="0"/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task=f, size(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comm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)=8</a:t>
            </a:r>
          </a:p>
          <a:p>
            <a:r>
              <a:rPr lang="en-US" dirty="0" smtClean="0"/>
              <a:t>Workers perform user task</a:t>
            </a:r>
          </a:p>
          <a:p>
            <a:pPr lvl="1"/>
            <a:r>
              <a:rPr lang="en-US" dirty="0" smtClean="0"/>
              <a:t>communicate on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comm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comm</a:t>
            </a:r>
            <a:r>
              <a:rPr lang="en-US" dirty="0" smtClean="0"/>
              <a:t> is released by Turbine</a:t>
            </a:r>
          </a:p>
          <a:p>
            <a:r>
              <a:rPr lang="en-US" dirty="0" smtClean="0"/>
              <a:t>Can hand the communicator to </a:t>
            </a:r>
            <a:br>
              <a:rPr lang="en-US" dirty="0" smtClean="0"/>
            </a:br>
            <a:r>
              <a:rPr lang="en-US" dirty="0" smtClean="0"/>
              <a:t>LAMMPS, NAMD, DIY, </a:t>
            </a:r>
            <a:br>
              <a:rPr lang="en-US" dirty="0" smtClean="0"/>
            </a:br>
            <a:r>
              <a:rPr lang="en-US" dirty="0" smtClean="0"/>
              <a:t>CODES/ROSS, etc.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902"/>
            <a:ext cx="8372901" cy="828948"/>
          </a:xfrm>
        </p:spPr>
        <p:txBody>
          <a:bodyPr/>
          <a:lstStyle/>
          <a:p>
            <a:r>
              <a:rPr lang="en-US" dirty="0" smtClean="0"/>
              <a:t>Parallel tasks in Swift/T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E434E-B384-A245-84B1-C534A8D5426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2568" y="6042815"/>
            <a:ext cx="7885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Wozniak et al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. </a:t>
            </a:r>
            <a:r>
              <a:rPr lang="en-US" sz="16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Dataflow coordination of data-parallel tasks via MPI 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3.0.</a:t>
            </a:r>
            <a:b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Proc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EuroMPI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, 2013</a:t>
            </a:r>
            <a:r>
              <a:rPr lang="en-US" sz="16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4465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35119"/>
            <a:ext cx="8372901" cy="828948"/>
          </a:xfrm>
        </p:spPr>
        <p:txBody>
          <a:bodyPr/>
          <a:lstStyle/>
          <a:p>
            <a:r>
              <a:rPr lang="en-US" dirty="0" smtClean="0"/>
              <a:t>EMEWS workflow structure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29995" y="4763451"/>
            <a:ext cx="6639030" cy="1524216"/>
          </a:xfrm>
        </p:spPr>
        <p:txBody>
          <a:bodyPr>
            <a:normAutofit/>
          </a:bodyPr>
          <a:lstStyle/>
          <a:p>
            <a:r>
              <a:rPr lang="en-US" sz="1500" dirty="0" smtClean="0"/>
              <a:t>The </a:t>
            </a:r>
            <a:r>
              <a:rPr lang="en-US" sz="1500" dirty="0"/>
              <a:t>core novel contributions of EMEWS are shown in green, these allow the Swift script to access a running </a:t>
            </a:r>
            <a:r>
              <a:rPr lang="en-US" sz="1500" b="1" dirty="0" smtClean="0"/>
              <a:t>Model Exploration</a:t>
            </a:r>
            <a:r>
              <a:rPr lang="en-US" sz="1500" b="1" dirty="0" smtClean="0">
                <a:solidFill>
                  <a:srgbClr val="000000"/>
                </a:solidFill>
              </a:rPr>
              <a:t> (ME)</a:t>
            </a:r>
            <a:r>
              <a:rPr lang="en-US" sz="1500" dirty="0" smtClean="0"/>
              <a:t> algorithm</a:t>
            </a:r>
            <a:r>
              <a:rPr lang="en-US" sz="1500" dirty="0"/>
              <a:t>, and create an </a:t>
            </a:r>
            <a:r>
              <a:rPr lang="en-US" sz="1500" b="1" dirty="0">
                <a:solidFill>
                  <a:srgbClr val="000000"/>
                </a:solidFill>
              </a:rPr>
              <a:t>inversion of control</a:t>
            </a:r>
            <a:r>
              <a:rPr lang="en-US" sz="1500" dirty="0"/>
              <a:t> </a:t>
            </a:r>
            <a:r>
              <a:rPr lang="en-US" sz="1500" b="1" dirty="0"/>
              <a:t>(</a:t>
            </a:r>
            <a:r>
              <a:rPr lang="en-US" sz="1500" b="1" dirty="0" err="1"/>
              <a:t>IoC</a:t>
            </a:r>
            <a:r>
              <a:rPr lang="en-US" sz="1500" b="1" dirty="0"/>
              <a:t>)</a:t>
            </a:r>
            <a:r>
              <a:rPr lang="en-US" sz="1500" dirty="0"/>
              <a:t> workflow</a:t>
            </a:r>
          </a:p>
          <a:p>
            <a:r>
              <a:rPr lang="en-US" sz="1500" dirty="0"/>
              <a:t>Both green and blue boxes accept</a:t>
            </a:r>
            <a:r>
              <a:rPr lang="en-US" sz="1500" b="1" dirty="0">
                <a:solidFill>
                  <a:srgbClr val="000000"/>
                </a:solidFill>
              </a:rPr>
              <a:t> existing multi-language </a:t>
            </a:r>
            <a:r>
              <a:rPr lang="en-US" sz="1500" b="1" dirty="0" smtClean="0">
                <a:solidFill>
                  <a:srgbClr val="000000"/>
                </a:solidFill>
              </a:rPr>
              <a:t>code</a:t>
            </a:r>
          </a:p>
          <a:p>
            <a:r>
              <a:rPr lang="en-US" sz="1500" b="1" dirty="0" smtClean="0">
                <a:solidFill>
                  <a:srgbClr val="000000"/>
                </a:solidFill>
              </a:rPr>
              <a:t>http://emews.org</a:t>
            </a:r>
            <a:endParaRPr lang="en-US" sz="1500" b="1" dirty="0">
              <a:solidFill>
                <a:srgbClr val="000000"/>
              </a:solidFill>
            </a:endParaRPr>
          </a:p>
          <a:p>
            <a:endParaRPr lang="en-US" sz="15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320" y="1230986"/>
            <a:ext cx="5321519" cy="33222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307" y="4147971"/>
            <a:ext cx="1008906" cy="213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11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EMEWS: Extreme-scale model exploration workflows in Swift/T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6071"/>
            <a:ext cx="8372901" cy="4491773"/>
          </a:xfrm>
        </p:spPr>
        <p:txBody>
          <a:bodyPr/>
          <a:lstStyle/>
          <a:p>
            <a:r>
              <a:rPr lang="en-US" dirty="0" smtClean="0"/>
              <a:t>How do we couple complex model exploration algorithms with workflows?</a:t>
            </a:r>
          </a:p>
          <a:p>
            <a:pPr lvl="1"/>
            <a:r>
              <a:rPr lang="en-US" dirty="0" smtClean="0"/>
              <a:t>Optimization, active learning, uncertainty quantification…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http://emews.org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417638"/>
            <a:ext cx="8229600" cy="5075237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051945" y="5763624"/>
            <a:ext cx="43167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From desktop to large-scale model exploration with Swift/T</a:t>
            </a:r>
            <a: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b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en-US" sz="1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Proc</a:t>
            </a:r>
            <a: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. Winter Simulation Conference 2016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051946" y="5763624"/>
            <a:ext cx="3874883" cy="0"/>
          </a:xfrm>
          <a:prstGeom prst="line">
            <a:avLst/>
          </a:prstGeom>
          <a:ln w="6350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cygwin\home\wozniak\mcs\slides\2018\JLESC\queu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826" y="2264590"/>
            <a:ext cx="7138287" cy="328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83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ECP CODAR: Swift-controlled ADIOS transfers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6094"/>
            <a:ext cx="8372901" cy="4876677"/>
          </a:xfrm>
        </p:spPr>
        <p:txBody>
          <a:bodyPr/>
          <a:lstStyle/>
          <a:p>
            <a:r>
              <a:rPr lang="en-US" dirty="0"/>
              <a:t>Enable Swift to dynamically lay out tasks</a:t>
            </a:r>
          </a:p>
          <a:p>
            <a:r>
              <a:rPr lang="en-US" dirty="0"/>
              <a:t>Control large simulation/redistribute/analysis </a:t>
            </a:r>
            <a:r>
              <a:rPr lang="en-US" dirty="0" smtClean="0"/>
              <a:t>ensembles</a:t>
            </a:r>
          </a:p>
          <a:p>
            <a:r>
              <a:rPr lang="en-US" dirty="0" smtClean="0"/>
              <a:t>Highly flexible, programmable use of MPI </a:t>
            </a:r>
            <a:r>
              <a:rPr lang="en-US" dirty="0" err="1" smtClean="0"/>
              <a:t>subjobs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129" name="Group 128"/>
          <p:cNvGrpSpPr/>
          <p:nvPr/>
        </p:nvGrpSpPr>
        <p:grpSpPr>
          <a:xfrm>
            <a:off x="1118238" y="2419206"/>
            <a:ext cx="1728971" cy="721108"/>
            <a:chOff x="1494790" y="3601978"/>
            <a:chExt cx="3129493" cy="978921"/>
          </a:xfrm>
        </p:grpSpPr>
        <p:sp>
          <p:nvSpPr>
            <p:cNvPr id="130" name="Rectangle 129"/>
            <p:cNvSpPr/>
            <p:nvPr/>
          </p:nvSpPr>
          <p:spPr>
            <a:xfrm>
              <a:off x="1494790" y="3601978"/>
              <a:ext cx="560654" cy="473886"/>
            </a:xfrm>
            <a:prstGeom prst="rect">
              <a:avLst/>
            </a:prstGeom>
            <a:solidFill>
              <a:srgbClr val="43B1E5"/>
            </a:solidFill>
            <a:ln w="25400" cap="flat" cmpd="sng" algn="ctr">
              <a:solidFill>
                <a:srgbClr val="266092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1494791" y="4083652"/>
              <a:ext cx="560654" cy="473886"/>
            </a:xfrm>
            <a:prstGeom prst="rect">
              <a:avLst/>
            </a:prstGeom>
            <a:solidFill>
              <a:srgbClr val="43B1E5"/>
            </a:solidFill>
            <a:ln w="25400" cap="flat" cmpd="sng" algn="ctr">
              <a:solidFill>
                <a:srgbClr val="266092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2055444" y="3604203"/>
              <a:ext cx="560654" cy="473886"/>
            </a:xfrm>
            <a:prstGeom prst="rect">
              <a:avLst/>
            </a:prstGeom>
            <a:solidFill>
              <a:srgbClr val="43B1E5"/>
            </a:solidFill>
            <a:ln w="25400" cap="flat" cmpd="sng" algn="ctr">
              <a:solidFill>
                <a:srgbClr val="266092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2055444" y="4084765"/>
              <a:ext cx="560654" cy="473886"/>
            </a:xfrm>
            <a:prstGeom prst="rect">
              <a:avLst/>
            </a:prstGeom>
            <a:solidFill>
              <a:srgbClr val="43B1E5"/>
            </a:solidFill>
            <a:ln w="25400" cap="flat" cmpd="sng" algn="ctr">
              <a:solidFill>
                <a:srgbClr val="266092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3060338" y="3610879"/>
              <a:ext cx="560654" cy="473886"/>
            </a:xfrm>
            <a:prstGeom prst="rect">
              <a:avLst/>
            </a:prstGeom>
            <a:solidFill>
              <a:srgbClr val="CC9900">
                <a:lumMod val="60000"/>
                <a:lumOff val="40000"/>
              </a:srgbClr>
            </a:solidFill>
            <a:ln w="25400" cap="flat" cmpd="sng" algn="ctr">
              <a:solidFill>
                <a:srgbClr val="266092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3060338" y="4083652"/>
              <a:ext cx="560654" cy="473886"/>
            </a:xfrm>
            <a:prstGeom prst="rect">
              <a:avLst/>
            </a:prstGeom>
            <a:solidFill>
              <a:srgbClr val="CC9900">
                <a:lumMod val="60000"/>
                <a:lumOff val="40000"/>
              </a:srgbClr>
            </a:solidFill>
            <a:ln w="25400" cap="flat" cmpd="sng" algn="ctr">
              <a:solidFill>
                <a:srgbClr val="266092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4063629" y="3610879"/>
              <a:ext cx="560654" cy="473886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solidFill>
                <a:srgbClr val="266092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4063629" y="4107013"/>
              <a:ext cx="560654" cy="473886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solidFill>
                <a:srgbClr val="266092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cxnSp>
          <p:nvCxnSpPr>
            <p:cNvPr id="138" name="Straight Arrow Connector 137"/>
            <p:cNvCxnSpPr>
              <a:stCxn id="132" idx="3"/>
              <a:endCxn id="134" idx="1"/>
            </p:cNvCxnSpPr>
            <p:nvPr/>
          </p:nvCxnSpPr>
          <p:spPr>
            <a:xfrm>
              <a:off x="2616098" y="3841146"/>
              <a:ext cx="444240" cy="6676"/>
            </a:xfrm>
            <a:prstGeom prst="straightConnector1">
              <a:avLst/>
            </a:prstGeom>
            <a:noFill/>
            <a:ln w="25400" cap="flat" cmpd="sng" algn="ctr">
              <a:solidFill>
                <a:srgbClr val="266092"/>
              </a:solidFill>
              <a:prstDash val="solid"/>
              <a:tailEnd type="arrow"/>
            </a:ln>
            <a:effectLst/>
          </p:spPr>
        </p:cxnSp>
        <p:cxnSp>
          <p:nvCxnSpPr>
            <p:cNvPr id="139" name="Straight Arrow Connector 138"/>
            <p:cNvCxnSpPr>
              <a:stCxn id="133" idx="3"/>
              <a:endCxn id="135" idx="1"/>
            </p:cNvCxnSpPr>
            <p:nvPr/>
          </p:nvCxnSpPr>
          <p:spPr>
            <a:xfrm flipV="1">
              <a:off x="2616098" y="4320595"/>
              <a:ext cx="444240" cy="1113"/>
            </a:xfrm>
            <a:prstGeom prst="straightConnector1">
              <a:avLst/>
            </a:prstGeom>
            <a:noFill/>
            <a:ln w="25400" cap="flat" cmpd="sng" algn="ctr">
              <a:solidFill>
                <a:srgbClr val="266092"/>
              </a:solidFill>
              <a:prstDash val="solid"/>
              <a:tailEnd type="arrow"/>
            </a:ln>
            <a:effectLst/>
          </p:spPr>
        </p:cxnSp>
        <p:cxnSp>
          <p:nvCxnSpPr>
            <p:cNvPr id="140" name="Straight Arrow Connector 139"/>
            <p:cNvCxnSpPr/>
            <p:nvPr/>
          </p:nvCxnSpPr>
          <p:spPr>
            <a:xfrm flipV="1">
              <a:off x="3609767" y="3838921"/>
              <a:ext cx="453862" cy="4450"/>
            </a:xfrm>
            <a:prstGeom prst="straightConnector1">
              <a:avLst/>
            </a:prstGeom>
            <a:noFill/>
            <a:ln w="25400" cap="flat" cmpd="sng" algn="ctr">
              <a:solidFill>
                <a:srgbClr val="266092"/>
              </a:solidFill>
              <a:prstDash val="solid"/>
              <a:tailEnd type="arrow"/>
            </a:ln>
            <a:effectLst/>
          </p:spPr>
        </p:cxnSp>
        <p:cxnSp>
          <p:nvCxnSpPr>
            <p:cNvPr id="141" name="Straight Arrow Connector 140"/>
            <p:cNvCxnSpPr>
              <a:endCxn id="137" idx="1"/>
            </p:cNvCxnSpPr>
            <p:nvPr/>
          </p:nvCxnSpPr>
          <p:spPr>
            <a:xfrm>
              <a:off x="3609766" y="4343955"/>
              <a:ext cx="453863" cy="1"/>
            </a:xfrm>
            <a:prstGeom prst="straightConnector1">
              <a:avLst/>
            </a:prstGeom>
            <a:noFill/>
            <a:ln w="25400" cap="flat" cmpd="sng" algn="ctr">
              <a:solidFill>
                <a:srgbClr val="266092"/>
              </a:solidFill>
              <a:prstDash val="solid"/>
              <a:tailEnd type="arrow"/>
            </a:ln>
            <a:effectLst/>
          </p:spPr>
        </p:cxnSp>
      </p:grpSp>
      <p:sp>
        <p:nvSpPr>
          <p:cNvPr id="142" name="Rounded Rectangle 141"/>
          <p:cNvSpPr/>
          <p:nvPr/>
        </p:nvSpPr>
        <p:spPr>
          <a:xfrm>
            <a:off x="1982724" y="5499776"/>
            <a:ext cx="3643841" cy="412828"/>
          </a:xfrm>
          <a:prstGeom prst="roundRect">
            <a:avLst/>
          </a:prstGeom>
          <a:solidFill>
            <a:srgbClr val="266092"/>
          </a:solidFill>
          <a:ln w="25400" cap="flat" cmpd="sng" algn="ctr">
            <a:solidFill>
              <a:srgbClr val="26609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Model exploration algorithm</a:t>
            </a:r>
          </a:p>
        </p:txBody>
      </p:sp>
      <p:cxnSp>
        <p:nvCxnSpPr>
          <p:cNvPr id="143" name="Straight Arrow Connector 43"/>
          <p:cNvCxnSpPr>
            <a:endCxn id="142" idx="1"/>
          </p:cNvCxnSpPr>
          <p:nvPr/>
        </p:nvCxnSpPr>
        <p:spPr>
          <a:xfrm rot="16200000" flipH="1">
            <a:off x="1374857" y="5098323"/>
            <a:ext cx="660556" cy="555177"/>
          </a:xfrm>
          <a:prstGeom prst="bentConnector2">
            <a:avLst/>
          </a:prstGeom>
          <a:noFill/>
          <a:ln w="25400" cap="flat" cmpd="sng" algn="ctr">
            <a:solidFill>
              <a:srgbClr val="266092"/>
            </a:solidFill>
            <a:prstDash val="solid"/>
            <a:tailEnd type="arrow"/>
          </a:ln>
          <a:effectLst/>
        </p:spPr>
      </p:cxnSp>
      <p:grpSp>
        <p:nvGrpSpPr>
          <p:cNvPr id="144" name="Group 143"/>
          <p:cNvGrpSpPr/>
          <p:nvPr/>
        </p:nvGrpSpPr>
        <p:grpSpPr>
          <a:xfrm>
            <a:off x="3369618" y="2429859"/>
            <a:ext cx="1728971" cy="721108"/>
            <a:chOff x="1494790" y="3601978"/>
            <a:chExt cx="3129493" cy="978921"/>
          </a:xfrm>
        </p:grpSpPr>
        <p:sp>
          <p:nvSpPr>
            <p:cNvPr id="145" name="Rectangle 144"/>
            <p:cNvSpPr/>
            <p:nvPr/>
          </p:nvSpPr>
          <p:spPr>
            <a:xfrm>
              <a:off x="1494790" y="3601978"/>
              <a:ext cx="560654" cy="473886"/>
            </a:xfrm>
            <a:prstGeom prst="rect">
              <a:avLst/>
            </a:prstGeom>
            <a:solidFill>
              <a:srgbClr val="43B1E5"/>
            </a:solidFill>
            <a:ln w="25400" cap="flat" cmpd="sng" algn="ctr">
              <a:solidFill>
                <a:srgbClr val="266092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1494791" y="4083652"/>
              <a:ext cx="560654" cy="473886"/>
            </a:xfrm>
            <a:prstGeom prst="rect">
              <a:avLst/>
            </a:prstGeom>
            <a:solidFill>
              <a:srgbClr val="43B1E5"/>
            </a:solidFill>
            <a:ln w="25400" cap="flat" cmpd="sng" algn="ctr">
              <a:solidFill>
                <a:srgbClr val="266092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2055444" y="3604203"/>
              <a:ext cx="560654" cy="473886"/>
            </a:xfrm>
            <a:prstGeom prst="rect">
              <a:avLst/>
            </a:prstGeom>
            <a:solidFill>
              <a:srgbClr val="43B1E5"/>
            </a:solidFill>
            <a:ln w="25400" cap="flat" cmpd="sng" algn="ctr">
              <a:solidFill>
                <a:srgbClr val="266092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2055444" y="4084765"/>
              <a:ext cx="560654" cy="473886"/>
            </a:xfrm>
            <a:prstGeom prst="rect">
              <a:avLst/>
            </a:prstGeom>
            <a:solidFill>
              <a:srgbClr val="43B1E5"/>
            </a:solidFill>
            <a:ln w="25400" cap="flat" cmpd="sng" algn="ctr">
              <a:solidFill>
                <a:srgbClr val="266092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3060338" y="3610879"/>
              <a:ext cx="560654" cy="473886"/>
            </a:xfrm>
            <a:prstGeom prst="rect">
              <a:avLst/>
            </a:prstGeom>
            <a:solidFill>
              <a:srgbClr val="CC9900">
                <a:lumMod val="60000"/>
                <a:lumOff val="40000"/>
              </a:srgbClr>
            </a:solidFill>
            <a:ln w="25400" cap="flat" cmpd="sng" algn="ctr">
              <a:solidFill>
                <a:srgbClr val="266092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3060338" y="4083652"/>
              <a:ext cx="560654" cy="473886"/>
            </a:xfrm>
            <a:prstGeom prst="rect">
              <a:avLst/>
            </a:prstGeom>
            <a:solidFill>
              <a:srgbClr val="CC9900">
                <a:lumMod val="60000"/>
                <a:lumOff val="40000"/>
              </a:srgbClr>
            </a:solidFill>
            <a:ln w="25400" cap="flat" cmpd="sng" algn="ctr">
              <a:solidFill>
                <a:srgbClr val="266092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4063629" y="3610879"/>
              <a:ext cx="560654" cy="473886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solidFill>
                <a:srgbClr val="266092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4063629" y="4107013"/>
              <a:ext cx="560654" cy="473886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solidFill>
                <a:srgbClr val="266092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cxnSp>
          <p:nvCxnSpPr>
            <p:cNvPr id="153" name="Straight Arrow Connector 152"/>
            <p:cNvCxnSpPr>
              <a:stCxn id="147" idx="3"/>
              <a:endCxn id="149" idx="1"/>
            </p:cNvCxnSpPr>
            <p:nvPr/>
          </p:nvCxnSpPr>
          <p:spPr>
            <a:xfrm>
              <a:off x="2616098" y="3841146"/>
              <a:ext cx="444240" cy="6676"/>
            </a:xfrm>
            <a:prstGeom prst="straightConnector1">
              <a:avLst/>
            </a:prstGeom>
            <a:noFill/>
            <a:ln w="25400" cap="flat" cmpd="sng" algn="ctr">
              <a:solidFill>
                <a:srgbClr val="266092"/>
              </a:solidFill>
              <a:prstDash val="solid"/>
              <a:tailEnd type="arrow"/>
            </a:ln>
            <a:effectLst/>
          </p:spPr>
        </p:cxnSp>
        <p:cxnSp>
          <p:nvCxnSpPr>
            <p:cNvPr id="154" name="Straight Arrow Connector 153"/>
            <p:cNvCxnSpPr>
              <a:stCxn id="148" idx="3"/>
              <a:endCxn id="150" idx="1"/>
            </p:cNvCxnSpPr>
            <p:nvPr/>
          </p:nvCxnSpPr>
          <p:spPr>
            <a:xfrm flipV="1">
              <a:off x="2616098" y="4320595"/>
              <a:ext cx="444240" cy="1113"/>
            </a:xfrm>
            <a:prstGeom prst="straightConnector1">
              <a:avLst/>
            </a:prstGeom>
            <a:noFill/>
            <a:ln w="25400" cap="flat" cmpd="sng" algn="ctr">
              <a:solidFill>
                <a:srgbClr val="266092"/>
              </a:solidFill>
              <a:prstDash val="solid"/>
              <a:tailEnd type="arrow"/>
            </a:ln>
            <a:effectLst/>
          </p:spPr>
        </p:cxnSp>
        <p:cxnSp>
          <p:nvCxnSpPr>
            <p:cNvPr id="155" name="Straight Arrow Connector 154"/>
            <p:cNvCxnSpPr/>
            <p:nvPr/>
          </p:nvCxnSpPr>
          <p:spPr>
            <a:xfrm flipV="1">
              <a:off x="3609767" y="3838921"/>
              <a:ext cx="453862" cy="4450"/>
            </a:xfrm>
            <a:prstGeom prst="straightConnector1">
              <a:avLst/>
            </a:prstGeom>
            <a:noFill/>
            <a:ln w="25400" cap="flat" cmpd="sng" algn="ctr">
              <a:solidFill>
                <a:srgbClr val="266092"/>
              </a:solidFill>
              <a:prstDash val="solid"/>
              <a:tailEnd type="arrow"/>
            </a:ln>
            <a:effectLst/>
          </p:spPr>
        </p:cxnSp>
        <p:cxnSp>
          <p:nvCxnSpPr>
            <p:cNvPr id="156" name="Straight Arrow Connector 155"/>
            <p:cNvCxnSpPr>
              <a:endCxn id="152" idx="1"/>
            </p:cNvCxnSpPr>
            <p:nvPr/>
          </p:nvCxnSpPr>
          <p:spPr>
            <a:xfrm>
              <a:off x="3609766" y="4343955"/>
              <a:ext cx="453863" cy="1"/>
            </a:xfrm>
            <a:prstGeom prst="straightConnector1">
              <a:avLst/>
            </a:prstGeom>
            <a:noFill/>
            <a:ln w="25400" cap="flat" cmpd="sng" algn="ctr">
              <a:solidFill>
                <a:srgbClr val="266092"/>
              </a:solidFill>
              <a:prstDash val="solid"/>
              <a:tailEnd type="arrow"/>
            </a:ln>
            <a:effectLst/>
          </p:spPr>
        </p:cxnSp>
      </p:grpSp>
      <p:grpSp>
        <p:nvGrpSpPr>
          <p:cNvPr id="157" name="Group 156"/>
          <p:cNvGrpSpPr/>
          <p:nvPr/>
        </p:nvGrpSpPr>
        <p:grpSpPr>
          <a:xfrm>
            <a:off x="3368877" y="3354167"/>
            <a:ext cx="1728971" cy="721108"/>
            <a:chOff x="1494790" y="3601978"/>
            <a:chExt cx="3129493" cy="978921"/>
          </a:xfrm>
        </p:grpSpPr>
        <p:sp>
          <p:nvSpPr>
            <p:cNvPr id="158" name="Rectangle 157"/>
            <p:cNvSpPr/>
            <p:nvPr/>
          </p:nvSpPr>
          <p:spPr>
            <a:xfrm>
              <a:off x="1494790" y="3601978"/>
              <a:ext cx="560654" cy="473886"/>
            </a:xfrm>
            <a:prstGeom prst="rect">
              <a:avLst/>
            </a:prstGeom>
            <a:solidFill>
              <a:srgbClr val="43B1E5"/>
            </a:solidFill>
            <a:ln w="25400" cap="flat" cmpd="sng" algn="ctr">
              <a:solidFill>
                <a:srgbClr val="266092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1494791" y="4083652"/>
              <a:ext cx="560654" cy="473886"/>
            </a:xfrm>
            <a:prstGeom prst="rect">
              <a:avLst/>
            </a:prstGeom>
            <a:solidFill>
              <a:srgbClr val="43B1E5"/>
            </a:solidFill>
            <a:ln w="25400" cap="flat" cmpd="sng" algn="ctr">
              <a:solidFill>
                <a:srgbClr val="266092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2055444" y="3604203"/>
              <a:ext cx="560654" cy="473886"/>
            </a:xfrm>
            <a:prstGeom prst="rect">
              <a:avLst/>
            </a:prstGeom>
            <a:solidFill>
              <a:srgbClr val="43B1E5"/>
            </a:solidFill>
            <a:ln w="25400" cap="flat" cmpd="sng" algn="ctr">
              <a:solidFill>
                <a:srgbClr val="266092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2055444" y="4084765"/>
              <a:ext cx="560654" cy="473886"/>
            </a:xfrm>
            <a:prstGeom prst="rect">
              <a:avLst/>
            </a:prstGeom>
            <a:solidFill>
              <a:srgbClr val="43B1E5"/>
            </a:solidFill>
            <a:ln w="25400" cap="flat" cmpd="sng" algn="ctr">
              <a:solidFill>
                <a:srgbClr val="266092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3060338" y="3610879"/>
              <a:ext cx="560654" cy="473886"/>
            </a:xfrm>
            <a:prstGeom prst="rect">
              <a:avLst/>
            </a:prstGeom>
            <a:solidFill>
              <a:srgbClr val="CC9900">
                <a:lumMod val="60000"/>
                <a:lumOff val="40000"/>
              </a:srgbClr>
            </a:solidFill>
            <a:ln w="25400" cap="flat" cmpd="sng" algn="ctr">
              <a:solidFill>
                <a:srgbClr val="266092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3060338" y="4083652"/>
              <a:ext cx="560654" cy="473886"/>
            </a:xfrm>
            <a:prstGeom prst="rect">
              <a:avLst/>
            </a:prstGeom>
            <a:solidFill>
              <a:srgbClr val="CC9900">
                <a:lumMod val="60000"/>
                <a:lumOff val="40000"/>
              </a:srgbClr>
            </a:solidFill>
            <a:ln w="25400" cap="flat" cmpd="sng" algn="ctr">
              <a:solidFill>
                <a:srgbClr val="266092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4063629" y="3610879"/>
              <a:ext cx="560654" cy="473886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solidFill>
                <a:srgbClr val="266092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4063629" y="4107013"/>
              <a:ext cx="560654" cy="473886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solidFill>
                <a:srgbClr val="266092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cxnSp>
          <p:nvCxnSpPr>
            <p:cNvPr id="166" name="Straight Arrow Connector 165"/>
            <p:cNvCxnSpPr>
              <a:stCxn id="160" idx="3"/>
              <a:endCxn id="162" idx="1"/>
            </p:cNvCxnSpPr>
            <p:nvPr/>
          </p:nvCxnSpPr>
          <p:spPr>
            <a:xfrm>
              <a:off x="2616098" y="3841146"/>
              <a:ext cx="444240" cy="6676"/>
            </a:xfrm>
            <a:prstGeom prst="straightConnector1">
              <a:avLst/>
            </a:prstGeom>
            <a:noFill/>
            <a:ln w="25400" cap="flat" cmpd="sng" algn="ctr">
              <a:solidFill>
                <a:srgbClr val="266092"/>
              </a:solidFill>
              <a:prstDash val="solid"/>
              <a:tailEnd type="arrow"/>
            </a:ln>
            <a:effectLst/>
          </p:spPr>
        </p:cxnSp>
        <p:cxnSp>
          <p:nvCxnSpPr>
            <p:cNvPr id="167" name="Straight Arrow Connector 166"/>
            <p:cNvCxnSpPr>
              <a:stCxn id="161" idx="3"/>
              <a:endCxn id="163" idx="1"/>
            </p:cNvCxnSpPr>
            <p:nvPr/>
          </p:nvCxnSpPr>
          <p:spPr>
            <a:xfrm flipV="1">
              <a:off x="2616098" y="4320595"/>
              <a:ext cx="444240" cy="1113"/>
            </a:xfrm>
            <a:prstGeom prst="straightConnector1">
              <a:avLst/>
            </a:prstGeom>
            <a:noFill/>
            <a:ln w="25400" cap="flat" cmpd="sng" algn="ctr">
              <a:solidFill>
                <a:srgbClr val="266092"/>
              </a:solidFill>
              <a:prstDash val="solid"/>
              <a:tailEnd type="arrow"/>
            </a:ln>
            <a:effectLst/>
          </p:spPr>
        </p:cxnSp>
        <p:cxnSp>
          <p:nvCxnSpPr>
            <p:cNvPr id="168" name="Straight Arrow Connector 167"/>
            <p:cNvCxnSpPr/>
            <p:nvPr/>
          </p:nvCxnSpPr>
          <p:spPr>
            <a:xfrm flipV="1">
              <a:off x="3609767" y="3838921"/>
              <a:ext cx="453862" cy="4450"/>
            </a:xfrm>
            <a:prstGeom prst="straightConnector1">
              <a:avLst/>
            </a:prstGeom>
            <a:noFill/>
            <a:ln w="25400" cap="flat" cmpd="sng" algn="ctr">
              <a:solidFill>
                <a:srgbClr val="266092"/>
              </a:solidFill>
              <a:prstDash val="solid"/>
              <a:tailEnd type="arrow"/>
            </a:ln>
            <a:effectLst/>
          </p:spPr>
        </p:cxnSp>
        <p:cxnSp>
          <p:nvCxnSpPr>
            <p:cNvPr id="169" name="Straight Arrow Connector 168"/>
            <p:cNvCxnSpPr>
              <a:endCxn id="165" idx="1"/>
            </p:cNvCxnSpPr>
            <p:nvPr/>
          </p:nvCxnSpPr>
          <p:spPr>
            <a:xfrm>
              <a:off x="3609766" y="4343955"/>
              <a:ext cx="453863" cy="1"/>
            </a:xfrm>
            <a:prstGeom prst="straightConnector1">
              <a:avLst/>
            </a:prstGeom>
            <a:noFill/>
            <a:ln w="25400" cap="flat" cmpd="sng" algn="ctr">
              <a:solidFill>
                <a:srgbClr val="266092"/>
              </a:solidFill>
              <a:prstDash val="solid"/>
              <a:tailEnd type="arrow"/>
            </a:ln>
            <a:effectLst/>
          </p:spPr>
        </p:cxnSp>
      </p:grpSp>
      <p:grpSp>
        <p:nvGrpSpPr>
          <p:cNvPr id="170" name="Group 169"/>
          <p:cNvGrpSpPr/>
          <p:nvPr/>
        </p:nvGrpSpPr>
        <p:grpSpPr>
          <a:xfrm>
            <a:off x="3365978" y="4353191"/>
            <a:ext cx="1728971" cy="721108"/>
            <a:chOff x="1494790" y="3601978"/>
            <a:chExt cx="3129493" cy="978921"/>
          </a:xfrm>
        </p:grpSpPr>
        <p:sp>
          <p:nvSpPr>
            <p:cNvPr id="171" name="Rectangle 170"/>
            <p:cNvSpPr/>
            <p:nvPr/>
          </p:nvSpPr>
          <p:spPr>
            <a:xfrm>
              <a:off x="1494790" y="3601978"/>
              <a:ext cx="560654" cy="473886"/>
            </a:xfrm>
            <a:prstGeom prst="rect">
              <a:avLst/>
            </a:prstGeom>
            <a:solidFill>
              <a:srgbClr val="43B1E5"/>
            </a:solidFill>
            <a:ln w="25400" cap="flat" cmpd="sng" algn="ctr">
              <a:solidFill>
                <a:srgbClr val="266092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1494791" y="4083652"/>
              <a:ext cx="560654" cy="473886"/>
            </a:xfrm>
            <a:prstGeom prst="rect">
              <a:avLst/>
            </a:prstGeom>
            <a:solidFill>
              <a:srgbClr val="43B1E5"/>
            </a:solidFill>
            <a:ln w="25400" cap="flat" cmpd="sng" algn="ctr">
              <a:solidFill>
                <a:srgbClr val="266092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2055444" y="3604203"/>
              <a:ext cx="560654" cy="473886"/>
            </a:xfrm>
            <a:prstGeom prst="rect">
              <a:avLst/>
            </a:prstGeom>
            <a:solidFill>
              <a:srgbClr val="43B1E5"/>
            </a:solidFill>
            <a:ln w="25400" cap="flat" cmpd="sng" algn="ctr">
              <a:solidFill>
                <a:srgbClr val="266092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2055444" y="4084765"/>
              <a:ext cx="560654" cy="473886"/>
            </a:xfrm>
            <a:prstGeom prst="rect">
              <a:avLst/>
            </a:prstGeom>
            <a:solidFill>
              <a:srgbClr val="43B1E5"/>
            </a:solidFill>
            <a:ln w="25400" cap="flat" cmpd="sng" algn="ctr">
              <a:solidFill>
                <a:srgbClr val="266092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3060338" y="3610879"/>
              <a:ext cx="560654" cy="473886"/>
            </a:xfrm>
            <a:prstGeom prst="rect">
              <a:avLst/>
            </a:prstGeom>
            <a:solidFill>
              <a:srgbClr val="CC9900">
                <a:lumMod val="60000"/>
                <a:lumOff val="40000"/>
              </a:srgbClr>
            </a:solidFill>
            <a:ln w="25400" cap="flat" cmpd="sng" algn="ctr">
              <a:solidFill>
                <a:srgbClr val="266092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3060338" y="4083652"/>
              <a:ext cx="560654" cy="473886"/>
            </a:xfrm>
            <a:prstGeom prst="rect">
              <a:avLst/>
            </a:prstGeom>
            <a:solidFill>
              <a:srgbClr val="CC9900">
                <a:lumMod val="60000"/>
                <a:lumOff val="40000"/>
              </a:srgbClr>
            </a:solidFill>
            <a:ln w="25400" cap="flat" cmpd="sng" algn="ctr">
              <a:solidFill>
                <a:srgbClr val="266092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4063629" y="3610879"/>
              <a:ext cx="560654" cy="473886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solidFill>
                <a:srgbClr val="266092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4063629" y="4107013"/>
              <a:ext cx="560654" cy="473886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solidFill>
                <a:srgbClr val="266092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cxnSp>
          <p:nvCxnSpPr>
            <p:cNvPr id="179" name="Straight Arrow Connector 178"/>
            <p:cNvCxnSpPr>
              <a:stCxn id="173" idx="3"/>
              <a:endCxn id="175" idx="1"/>
            </p:cNvCxnSpPr>
            <p:nvPr/>
          </p:nvCxnSpPr>
          <p:spPr>
            <a:xfrm>
              <a:off x="2616098" y="3841146"/>
              <a:ext cx="444240" cy="6676"/>
            </a:xfrm>
            <a:prstGeom prst="straightConnector1">
              <a:avLst/>
            </a:prstGeom>
            <a:noFill/>
            <a:ln w="25400" cap="flat" cmpd="sng" algn="ctr">
              <a:solidFill>
                <a:srgbClr val="266092"/>
              </a:solidFill>
              <a:prstDash val="solid"/>
              <a:tailEnd type="arrow"/>
            </a:ln>
            <a:effectLst/>
          </p:spPr>
        </p:cxnSp>
        <p:cxnSp>
          <p:nvCxnSpPr>
            <p:cNvPr id="180" name="Straight Arrow Connector 179"/>
            <p:cNvCxnSpPr>
              <a:stCxn id="174" idx="3"/>
              <a:endCxn id="176" idx="1"/>
            </p:cNvCxnSpPr>
            <p:nvPr/>
          </p:nvCxnSpPr>
          <p:spPr>
            <a:xfrm flipV="1">
              <a:off x="2616098" y="4320595"/>
              <a:ext cx="444240" cy="1113"/>
            </a:xfrm>
            <a:prstGeom prst="straightConnector1">
              <a:avLst/>
            </a:prstGeom>
            <a:noFill/>
            <a:ln w="25400" cap="flat" cmpd="sng" algn="ctr">
              <a:solidFill>
                <a:srgbClr val="266092"/>
              </a:solidFill>
              <a:prstDash val="solid"/>
              <a:tailEnd type="arrow"/>
            </a:ln>
            <a:effectLst/>
          </p:spPr>
        </p:cxnSp>
        <p:cxnSp>
          <p:nvCxnSpPr>
            <p:cNvPr id="181" name="Straight Arrow Connector 180"/>
            <p:cNvCxnSpPr/>
            <p:nvPr/>
          </p:nvCxnSpPr>
          <p:spPr>
            <a:xfrm flipV="1">
              <a:off x="3609767" y="3838921"/>
              <a:ext cx="453862" cy="4450"/>
            </a:xfrm>
            <a:prstGeom prst="straightConnector1">
              <a:avLst/>
            </a:prstGeom>
            <a:noFill/>
            <a:ln w="25400" cap="flat" cmpd="sng" algn="ctr">
              <a:solidFill>
                <a:srgbClr val="266092"/>
              </a:solidFill>
              <a:prstDash val="solid"/>
              <a:tailEnd type="arrow"/>
            </a:ln>
            <a:effectLst/>
          </p:spPr>
        </p:cxnSp>
        <p:cxnSp>
          <p:nvCxnSpPr>
            <p:cNvPr id="182" name="Straight Arrow Connector 181"/>
            <p:cNvCxnSpPr>
              <a:endCxn id="178" idx="1"/>
            </p:cNvCxnSpPr>
            <p:nvPr/>
          </p:nvCxnSpPr>
          <p:spPr>
            <a:xfrm>
              <a:off x="3609766" y="4343955"/>
              <a:ext cx="453863" cy="1"/>
            </a:xfrm>
            <a:prstGeom prst="straightConnector1">
              <a:avLst/>
            </a:prstGeom>
            <a:noFill/>
            <a:ln w="25400" cap="flat" cmpd="sng" algn="ctr">
              <a:solidFill>
                <a:srgbClr val="266092"/>
              </a:solidFill>
              <a:prstDash val="solid"/>
              <a:tailEnd type="arrow"/>
            </a:ln>
            <a:effectLst/>
          </p:spPr>
        </p:cxnSp>
      </p:grpSp>
      <p:grpSp>
        <p:nvGrpSpPr>
          <p:cNvPr id="183" name="Group 182"/>
          <p:cNvGrpSpPr/>
          <p:nvPr/>
        </p:nvGrpSpPr>
        <p:grpSpPr>
          <a:xfrm>
            <a:off x="5665636" y="2436415"/>
            <a:ext cx="1728971" cy="721108"/>
            <a:chOff x="1494790" y="3601978"/>
            <a:chExt cx="3129493" cy="978921"/>
          </a:xfrm>
        </p:grpSpPr>
        <p:sp>
          <p:nvSpPr>
            <p:cNvPr id="184" name="Rectangle 183"/>
            <p:cNvSpPr/>
            <p:nvPr/>
          </p:nvSpPr>
          <p:spPr>
            <a:xfrm>
              <a:off x="1494790" y="3601978"/>
              <a:ext cx="560654" cy="473886"/>
            </a:xfrm>
            <a:prstGeom prst="rect">
              <a:avLst/>
            </a:prstGeom>
            <a:solidFill>
              <a:srgbClr val="43B1E5"/>
            </a:solidFill>
            <a:ln w="25400" cap="flat" cmpd="sng" algn="ctr">
              <a:solidFill>
                <a:srgbClr val="266092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1494791" y="4083652"/>
              <a:ext cx="560654" cy="473886"/>
            </a:xfrm>
            <a:prstGeom prst="rect">
              <a:avLst/>
            </a:prstGeom>
            <a:solidFill>
              <a:srgbClr val="43B1E5"/>
            </a:solidFill>
            <a:ln w="25400" cap="flat" cmpd="sng" algn="ctr">
              <a:solidFill>
                <a:srgbClr val="266092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2055444" y="3604203"/>
              <a:ext cx="560654" cy="473886"/>
            </a:xfrm>
            <a:prstGeom prst="rect">
              <a:avLst/>
            </a:prstGeom>
            <a:solidFill>
              <a:srgbClr val="43B1E5"/>
            </a:solidFill>
            <a:ln w="25400" cap="flat" cmpd="sng" algn="ctr">
              <a:solidFill>
                <a:srgbClr val="266092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2055444" y="4084765"/>
              <a:ext cx="560654" cy="473886"/>
            </a:xfrm>
            <a:prstGeom prst="rect">
              <a:avLst/>
            </a:prstGeom>
            <a:solidFill>
              <a:srgbClr val="43B1E5"/>
            </a:solidFill>
            <a:ln w="25400" cap="flat" cmpd="sng" algn="ctr">
              <a:solidFill>
                <a:srgbClr val="266092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3060338" y="3610879"/>
              <a:ext cx="560654" cy="473886"/>
            </a:xfrm>
            <a:prstGeom prst="rect">
              <a:avLst/>
            </a:prstGeom>
            <a:solidFill>
              <a:srgbClr val="CC9900">
                <a:lumMod val="60000"/>
                <a:lumOff val="40000"/>
              </a:srgbClr>
            </a:solidFill>
            <a:ln w="25400" cap="flat" cmpd="sng" algn="ctr">
              <a:solidFill>
                <a:srgbClr val="266092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3060338" y="4083652"/>
              <a:ext cx="560654" cy="473886"/>
            </a:xfrm>
            <a:prstGeom prst="rect">
              <a:avLst/>
            </a:prstGeom>
            <a:solidFill>
              <a:srgbClr val="CC9900">
                <a:lumMod val="60000"/>
                <a:lumOff val="40000"/>
              </a:srgbClr>
            </a:solidFill>
            <a:ln w="25400" cap="flat" cmpd="sng" algn="ctr">
              <a:solidFill>
                <a:srgbClr val="266092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4063629" y="3610879"/>
              <a:ext cx="560654" cy="473886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solidFill>
                <a:srgbClr val="266092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4063629" y="4107013"/>
              <a:ext cx="560654" cy="473886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solidFill>
                <a:srgbClr val="266092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cxnSp>
          <p:nvCxnSpPr>
            <p:cNvPr id="192" name="Straight Arrow Connector 191"/>
            <p:cNvCxnSpPr>
              <a:stCxn id="186" idx="3"/>
              <a:endCxn id="188" idx="1"/>
            </p:cNvCxnSpPr>
            <p:nvPr/>
          </p:nvCxnSpPr>
          <p:spPr>
            <a:xfrm>
              <a:off x="2616098" y="3841146"/>
              <a:ext cx="444240" cy="6676"/>
            </a:xfrm>
            <a:prstGeom prst="straightConnector1">
              <a:avLst/>
            </a:prstGeom>
            <a:noFill/>
            <a:ln w="25400" cap="flat" cmpd="sng" algn="ctr">
              <a:solidFill>
                <a:srgbClr val="266092"/>
              </a:solidFill>
              <a:prstDash val="solid"/>
              <a:tailEnd type="arrow"/>
            </a:ln>
            <a:effectLst/>
          </p:spPr>
        </p:cxnSp>
        <p:cxnSp>
          <p:nvCxnSpPr>
            <p:cNvPr id="193" name="Straight Arrow Connector 192"/>
            <p:cNvCxnSpPr>
              <a:stCxn id="187" idx="3"/>
              <a:endCxn id="189" idx="1"/>
            </p:cNvCxnSpPr>
            <p:nvPr/>
          </p:nvCxnSpPr>
          <p:spPr>
            <a:xfrm flipV="1">
              <a:off x="2616098" y="4320595"/>
              <a:ext cx="444240" cy="1113"/>
            </a:xfrm>
            <a:prstGeom prst="straightConnector1">
              <a:avLst/>
            </a:prstGeom>
            <a:noFill/>
            <a:ln w="25400" cap="flat" cmpd="sng" algn="ctr">
              <a:solidFill>
                <a:srgbClr val="266092"/>
              </a:solidFill>
              <a:prstDash val="solid"/>
              <a:tailEnd type="arrow"/>
            </a:ln>
            <a:effectLst/>
          </p:spPr>
        </p:cxnSp>
        <p:cxnSp>
          <p:nvCxnSpPr>
            <p:cNvPr id="194" name="Straight Arrow Connector 193"/>
            <p:cNvCxnSpPr/>
            <p:nvPr/>
          </p:nvCxnSpPr>
          <p:spPr>
            <a:xfrm flipV="1">
              <a:off x="3609767" y="3838921"/>
              <a:ext cx="453862" cy="4450"/>
            </a:xfrm>
            <a:prstGeom prst="straightConnector1">
              <a:avLst/>
            </a:prstGeom>
            <a:noFill/>
            <a:ln w="25400" cap="flat" cmpd="sng" algn="ctr">
              <a:solidFill>
                <a:srgbClr val="266092"/>
              </a:solidFill>
              <a:prstDash val="solid"/>
              <a:tailEnd type="arrow"/>
            </a:ln>
            <a:effectLst/>
          </p:spPr>
        </p:cxnSp>
        <p:cxnSp>
          <p:nvCxnSpPr>
            <p:cNvPr id="195" name="Straight Arrow Connector 194"/>
            <p:cNvCxnSpPr>
              <a:endCxn id="191" idx="1"/>
            </p:cNvCxnSpPr>
            <p:nvPr/>
          </p:nvCxnSpPr>
          <p:spPr>
            <a:xfrm>
              <a:off x="3609766" y="4343955"/>
              <a:ext cx="453863" cy="1"/>
            </a:xfrm>
            <a:prstGeom prst="straightConnector1">
              <a:avLst/>
            </a:prstGeom>
            <a:noFill/>
            <a:ln w="25400" cap="flat" cmpd="sng" algn="ctr">
              <a:solidFill>
                <a:srgbClr val="266092"/>
              </a:solidFill>
              <a:prstDash val="solid"/>
              <a:tailEnd type="arrow"/>
            </a:ln>
            <a:effectLst/>
          </p:spPr>
        </p:cxnSp>
      </p:grpSp>
      <p:grpSp>
        <p:nvGrpSpPr>
          <p:cNvPr id="196" name="Group 195"/>
          <p:cNvGrpSpPr/>
          <p:nvPr/>
        </p:nvGrpSpPr>
        <p:grpSpPr>
          <a:xfrm>
            <a:off x="5664900" y="3360723"/>
            <a:ext cx="1728971" cy="721108"/>
            <a:chOff x="1494790" y="3601978"/>
            <a:chExt cx="3129493" cy="978921"/>
          </a:xfrm>
        </p:grpSpPr>
        <p:sp>
          <p:nvSpPr>
            <p:cNvPr id="197" name="Rectangle 196"/>
            <p:cNvSpPr/>
            <p:nvPr/>
          </p:nvSpPr>
          <p:spPr>
            <a:xfrm>
              <a:off x="1494790" y="3601978"/>
              <a:ext cx="560654" cy="473886"/>
            </a:xfrm>
            <a:prstGeom prst="rect">
              <a:avLst/>
            </a:prstGeom>
            <a:solidFill>
              <a:srgbClr val="43B1E5"/>
            </a:solidFill>
            <a:ln w="25400" cap="flat" cmpd="sng" algn="ctr">
              <a:solidFill>
                <a:srgbClr val="266092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1494791" y="4083652"/>
              <a:ext cx="560654" cy="473886"/>
            </a:xfrm>
            <a:prstGeom prst="rect">
              <a:avLst/>
            </a:prstGeom>
            <a:solidFill>
              <a:srgbClr val="43B1E5"/>
            </a:solidFill>
            <a:ln w="25400" cap="flat" cmpd="sng" algn="ctr">
              <a:solidFill>
                <a:srgbClr val="266092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2055444" y="3604203"/>
              <a:ext cx="560654" cy="473886"/>
            </a:xfrm>
            <a:prstGeom prst="rect">
              <a:avLst/>
            </a:prstGeom>
            <a:solidFill>
              <a:srgbClr val="43B1E5"/>
            </a:solidFill>
            <a:ln w="25400" cap="flat" cmpd="sng" algn="ctr">
              <a:solidFill>
                <a:srgbClr val="266092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2055444" y="4084765"/>
              <a:ext cx="560654" cy="473886"/>
            </a:xfrm>
            <a:prstGeom prst="rect">
              <a:avLst/>
            </a:prstGeom>
            <a:solidFill>
              <a:srgbClr val="43B1E5"/>
            </a:solidFill>
            <a:ln w="25400" cap="flat" cmpd="sng" algn="ctr">
              <a:solidFill>
                <a:srgbClr val="266092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3060338" y="3610879"/>
              <a:ext cx="560654" cy="473886"/>
            </a:xfrm>
            <a:prstGeom prst="rect">
              <a:avLst/>
            </a:prstGeom>
            <a:solidFill>
              <a:srgbClr val="CC9900">
                <a:lumMod val="60000"/>
                <a:lumOff val="40000"/>
              </a:srgbClr>
            </a:solidFill>
            <a:ln w="25400" cap="flat" cmpd="sng" algn="ctr">
              <a:solidFill>
                <a:srgbClr val="266092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3060338" y="4083652"/>
              <a:ext cx="560654" cy="473886"/>
            </a:xfrm>
            <a:prstGeom prst="rect">
              <a:avLst/>
            </a:prstGeom>
            <a:solidFill>
              <a:srgbClr val="CC9900">
                <a:lumMod val="60000"/>
                <a:lumOff val="40000"/>
              </a:srgbClr>
            </a:solidFill>
            <a:ln w="25400" cap="flat" cmpd="sng" algn="ctr">
              <a:solidFill>
                <a:srgbClr val="266092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4063629" y="3610879"/>
              <a:ext cx="560654" cy="473886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solidFill>
                <a:srgbClr val="266092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4063629" y="4107013"/>
              <a:ext cx="560654" cy="473886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solidFill>
                <a:srgbClr val="266092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cxnSp>
          <p:nvCxnSpPr>
            <p:cNvPr id="205" name="Straight Arrow Connector 204"/>
            <p:cNvCxnSpPr>
              <a:stCxn id="199" idx="3"/>
              <a:endCxn id="201" idx="1"/>
            </p:cNvCxnSpPr>
            <p:nvPr/>
          </p:nvCxnSpPr>
          <p:spPr>
            <a:xfrm>
              <a:off x="2616098" y="3841146"/>
              <a:ext cx="444240" cy="6676"/>
            </a:xfrm>
            <a:prstGeom prst="straightConnector1">
              <a:avLst/>
            </a:prstGeom>
            <a:noFill/>
            <a:ln w="25400" cap="flat" cmpd="sng" algn="ctr">
              <a:solidFill>
                <a:srgbClr val="266092"/>
              </a:solidFill>
              <a:prstDash val="solid"/>
              <a:tailEnd type="arrow"/>
            </a:ln>
            <a:effectLst/>
          </p:spPr>
        </p:cxnSp>
        <p:cxnSp>
          <p:nvCxnSpPr>
            <p:cNvPr id="206" name="Straight Arrow Connector 205"/>
            <p:cNvCxnSpPr>
              <a:stCxn id="200" idx="3"/>
              <a:endCxn id="202" idx="1"/>
            </p:cNvCxnSpPr>
            <p:nvPr/>
          </p:nvCxnSpPr>
          <p:spPr>
            <a:xfrm flipV="1">
              <a:off x="2616098" y="4320595"/>
              <a:ext cx="444240" cy="1113"/>
            </a:xfrm>
            <a:prstGeom prst="straightConnector1">
              <a:avLst/>
            </a:prstGeom>
            <a:noFill/>
            <a:ln w="25400" cap="flat" cmpd="sng" algn="ctr">
              <a:solidFill>
                <a:srgbClr val="266092"/>
              </a:solidFill>
              <a:prstDash val="solid"/>
              <a:tailEnd type="arrow"/>
            </a:ln>
            <a:effectLst/>
          </p:spPr>
        </p:cxnSp>
        <p:cxnSp>
          <p:nvCxnSpPr>
            <p:cNvPr id="207" name="Straight Arrow Connector 206"/>
            <p:cNvCxnSpPr/>
            <p:nvPr/>
          </p:nvCxnSpPr>
          <p:spPr>
            <a:xfrm flipV="1">
              <a:off x="3609767" y="3838921"/>
              <a:ext cx="453862" cy="4450"/>
            </a:xfrm>
            <a:prstGeom prst="straightConnector1">
              <a:avLst/>
            </a:prstGeom>
            <a:noFill/>
            <a:ln w="25400" cap="flat" cmpd="sng" algn="ctr">
              <a:solidFill>
                <a:srgbClr val="266092"/>
              </a:solidFill>
              <a:prstDash val="solid"/>
              <a:tailEnd type="arrow"/>
            </a:ln>
            <a:effectLst/>
          </p:spPr>
        </p:cxnSp>
        <p:cxnSp>
          <p:nvCxnSpPr>
            <p:cNvPr id="208" name="Straight Arrow Connector 207"/>
            <p:cNvCxnSpPr>
              <a:endCxn id="204" idx="1"/>
            </p:cNvCxnSpPr>
            <p:nvPr/>
          </p:nvCxnSpPr>
          <p:spPr>
            <a:xfrm>
              <a:off x="3609766" y="4343955"/>
              <a:ext cx="453863" cy="1"/>
            </a:xfrm>
            <a:prstGeom prst="straightConnector1">
              <a:avLst/>
            </a:prstGeom>
            <a:noFill/>
            <a:ln w="25400" cap="flat" cmpd="sng" algn="ctr">
              <a:solidFill>
                <a:srgbClr val="266092"/>
              </a:solidFill>
              <a:prstDash val="solid"/>
              <a:tailEnd type="arrow"/>
            </a:ln>
            <a:effectLst/>
          </p:spPr>
        </p:cxnSp>
      </p:grpSp>
      <p:grpSp>
        <p:nvGrpSpPr>
          <p:cNvPr id="209" name="Group 208"/>
          <p:cNvGrpSpPr/>
          <p:nvPr/>
        </p:nvGrpSpPr>
        <p:grpSpPr>
          <a:xfrm>
            <a:off x="5661991" y="4359747"/>
            <a:ext cx="1728971" cy="721108"/>
            <a:chOff x="1494790" y="3601978"/>
            <a:chExt cx="3129493" cy="978921"/>
          </a:xfrm>
        </p:grpSpPr>
        <p:sp>
          <p:nvSpPr>
            <p:cNvPr id="210" name="Rectangle 209"/>
            <p:cNvSpPr/>
            <p:nvPr/>
          </p:nvSpPr>
          <p:spPr>
            <a:xfrm>
              <a:off x="1494790" y="3601978"/>
              <a:ext cx="560654" cy="473886"/>
            </a:xfrm>
            <a:prstGeom prst="rect">
              <a:avLst/>
            </a:prstGeom>
            <a:solidFill>
              <a:srgbClr val="43B1E5"/>
            </a:solidFill>
            <a:ln w="25400" cap="flat" cmpd="sng" algn="ctr">
              <a:solidFill>
                <a:srgbClr val="266092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1494791" y="4083652"/>
              <a:ext cx="560654" cy="473886"/>
            </a:xfrm>
            <a:prstGeom prst="rect">
              <a:avLst/>
            </a:prstGeom>
            <a:solidFill>
              <a:srgbClr val="43B1E5"/>
            </a:solidFill>
            <a:ln w="25400" cap="flat" cmpd="sng" algn="ctr">
              <a:solidFill>
                <a:srgbClr val="266092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2055444" y="3604203"/>
              <a:ext cx="560654" cy="473886"/>
            </a:xfrm>
            <a:prstGeom prst="rect">
              <a:avLst/>
            </a:prstGeom>
            <a:solidFill>
              <a:srgbClr val="43B1E5"/>
            </a:solidFill>
            <a:ln w="25400" cap="flat" cmpd="sng" algn="ctr">
              <a:solidFill>
                <a:srgbClr val="266092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2055444" y="4084765"/>
              <a:ext cx="560654" cy="473886"/>
            </a:xfrm>
            <a:prstGeom prst="rect">
              <a:avLst/>
            </a:prstGeom>
            <a:solidFill>
              <a:srgbClr val="43B1E5"/>
            </a:solidFill>
            <a:ln w="25400" cap="flat" cmpd="sng" algn="ctr">
              <a:solidFill>
                <a:srgbClr val="266092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3060338" y="3610879"/>
              <a:ext cx="560654" cy="473886"/>
            </a:xfrm>
            <a:prstGeom prst="rect">
              <a:avLst/>
            </a:prstGeom>
            <a:solidFill>
              <a:srgbClr val="CC9900">
                <a:lumMod val="60000"/>
                <a:lumOff val="40000"/>
              </a:srgbClr>
            </a:solidFill>
            <a:ln w="25400" cap="flat" cmpd="sng" algn="ctr">
              <a:solidFill>
                <a:srgbClr val="266092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3060338" y="4083652"/>
              <a:ext cx="560654" cy="473886"/>
            </a:xfrm>
            <a:prstGeom prst="rect">
              <a:avLst/>
            </a:prstGeom>
            <a:solidFill>
              <a:srgbClr val="CC9900">
                <a:lumMod val="60000"/>
                <a:lumOff val="40000"/>
              </a:srgbClr>
            </a:solidFill>
            <a:ln w="25400" cap="flat" cmpd="sng" algn="ctr">
              <a:solidFill>
                <a:srgbClr val="266092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4063629" y="3610879"/>
              <a:ext cx="560654" cy="473886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solidFill>
                <a:srgbClr val="266092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4063629" y="4107013"/>
              <a:ext cx="560654" cy="473886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solidFill>
                <a:srgbClr val="266092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cxnSp>
          <p:nvCxnSpPr>
            <p:cNvPr id="218" name="Straight Arrow Connector 217"/>
            <p:cNvCxnSpPr>
              <a:stCxn id="212" idx="3"/>
              <a:endCxn id="214" idx="1"/>
            </p:cNvCxnSpPr>
            <p:nvPr/>
          </p:nvCxnSpPr>
          <p:spPr>
            <a:xfrm>
              <a:off x="2616098" y="3841146"/>
              <a:ext cx="444240" cy="6676"/>
            </a:xfrm>
            <a:prstGeom prst="straightConnector1">
              <a:avLst/>
            </a:prstGeom>
            <a:noFill/>
            <a:ln w="25400" cap="flat" cmpd="sng" algn="ctr">
              <a:solidFill>
                <a:srgbClr val="266092"/>
              </a:solidFill>
              <a:prstDash val="solid"/>
              <a:tailEnd type="arrow"/>
            </a:ln>
            <a:effectLst/>
          </p:spPr>
        </p:cxnSp>
        <p:cxnSp>
          <p:nvCxnSpPr>
            <p:cNvPr id="219" name="Straight Arrow Connector 218"/>
            <p:cNvCxnSpPr>
              <a:stCxn id="213" idx="3"/>
              <a:endCxn id="215" idx="1"/>
            </p:cNvCxnSpPr>
            <p:nvPr/>
          </p:nvCxnSpPr>
          <p:spPr>
            <a:xfrm flipV="1">
              <a:off x="2616098" y="4320595"/>
              <a:ext cx="444240" cy="1113"/>
            </a:xfrm>
            <a:prstGeom prst="straightConnector1">
              <a:avLst/>
            </a:prstGeom>
            <a:noFill/>
            <a:ln w="25400" cap="flat" cmpd="sng" algn="ctr">
              <a:solidFill>
                <a:srgbClr val="266092"/>
              </a:solidFill>
              <a:prstDash val="solid"/>
              <a:tailEnd type="arrow"/>
            </a:ln>
            <a:effectLst/>
          </p:spPr>
        </p:cxnSp>
        <p:cxnSp>
          <p:nvCxnSpPr>
            <p:cNvPr id="220" name="Straight Arrow Connector 219"/>
            <p:cNvCxnSpPr/>
            <p:nvPr/>
          </p:nvCxnSpPr>
          <p:spPr>
            <a:xfrm flipV="1">
              <a:off x="3609767" y="3838921"/>
              <a:ext cx="453862" cy="4450"/>
            </a:xfrm>
            <a:prstGeom prst="straightConnector1">
              <a:avLst/>
            </a:prstGeom>
            <a:noFill/>
            <a:ln w="25400" cap="flat" cmpd="sng" algn="ctr">
              <a:solidFill>
                <a:srgbClr val="266092"/>
              </a:solidFill>
              <a:prstDash val="solid"/>
              <a:tailEnd type="arrow"/>
            </a:ln>
            <a:effectLst/>
          </p:spPr>
        </p:cxnSp>
        <p:cxnSp>
          <p:nvCxnSpPr>
            <p:cNvPr id="221" name="Straight Arrow Connector 220"/>
            <p:cNvCxnSpPr>
              <a:endCxn id="217" idx="1"/>
            </p:cNvCxnSpPr>
            <p:nvPr/>
          </p:nvCxnSpPr>
          <p:spPr>
            <a:xfrm>
              <a:off x="3609766" y="4343955"/>
              <a:ext cx="453863" cy="1"/>
            </a:xfrm>
            <a:prstGeom prst="straightConnector1">
              <a:avLst/>
            </a:prstGeom>
            <a:noFill/>
            <a:ln w="25400" cap="flat" cmpd="sng" algn="ctr">
              <a:solidFill>
                <a:srgbClr val="266092"/>
              </a:solidFill>
              <a:prstDash val="solid"/>
              <a:tailEnd type="arrow"/>
            </a:ln>
            <a:effectLst/>
          </p:spPr>
        </p:cxnSp>
      </p:grpSp>
      <p:cxnSp>
        <p:nvCxnSpPr>
          <p:cNvPr id="222" name="Straight Arrow Connector 43"/>
          <p:cNvCxnSpPr>
            <a:stCxn id="142" idx="0"/>
            <a:endCxn id="176" idx="2"/>
          </p:cNvCxnSpPr>
          <p:nvPr/>
        </p:nvCxnSpPr>
        <p:spPr>
          <a:xfrm rot="5400000" flipH="1" flipV="1">
            <a:off x="3873869" y="4987866"/>
            <a:ext cx="442686" cy="581135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266092"/>
            </a:solidFill>
            <a:prstDash val="solid"/>
            <a:tailEnd type="arrow"/>
          </a:ln>
          <a:effectLst/>
        </p:spPr>
      </p:cxnSp>
      <p:cxnSp>
        <p:nvCxnSpPr>
          <p:cNvPr id="223" name="Straight Arrow Connector 43"/>
          <p:cNvCxnSpPr>
            <a:stCxn id="142" idx="3"/>
            <a:endCxn id="213" idx="2"/>
          </p:cNvCxnSpPr>
          <p:nvPr/>
        </p:nvCxnSpPr>
        <p:spPr>
          <a:xfrm flipV="1">
            <a:off x="5626565" y="5064466"/>
            <a:ext cx="500048" cy="641724"/>
          </a:xfrm>
          <a:prstGeom prst="bentConnector2">
            <a:avLst/>
          </a:prstGeom>
          <a:noFill/>
          <a:ln w="25400" cap="flat" cmpd="sng" algn="ctr">
            <a:solidFill>
              <a:srgbClr val="266092"/>
            </a:solidFill>
            <a:prstDash val="solid"/>
            <a:tailEnd type="arrow"/>
          </a:ln>
          <a:effectLst/>
        </p:spPr>
      </p:cxnSp>
      <p:sp>
        <p:nvSpPr>
          <p:cNvPr id="224" name="TextBox 223"/>
          <p:cNvSpPr txBox="1"/>
          <p:nvPr/>
        </p:nvSpPr>
        <p:spPr>
          <a:xfrm>
            <a:off x="2100795" y="6046838"/>
            <a:ext cx="3459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kern="0" dirty="0" smtClean="0">
                <a:solidFill>
                  <a:srgbClr val="000000"/>
                </a:solidFill>
                <a:cs typeface="Arial"/>
                <a:sym typeface="Arial"/>
              </a:rPr>
              <a:t>Swift workflow control and load balancing</a:t>
            </a:r>
            <a:endParaRPr lang="en-US"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7503189" y="3327411"/>
            <a:ext cx="1491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kern="0" dirty="0" smtClean="0">
                <a:solidFill>
                  <a:srgbClr val="000000"/>
                </a:solidFill>
                <a:cs typeface="Arial"/>
                <a:sym typeface="Arial"/>
              </a:rPr>
              <a:t>ADIOS analysis </a:t>
            </a:r>
            <a:br>
              <a:rPr lang="en-US" sz="1400" kern="0" dirty="0" smtClean="0">
                <a:solidFill>
                  <a:srgbClr val="000000"/>
                </a:solidFill>
                <a:cs typeface="Arial"/>
                <a:sym typeface="Arial"/>
              </a:rPr>
            </a:br>
            <a:r>
              <a:rPr lang="en-US" sz="1400" kern="0" dirty="0" smtClean="0">
                <a:solidFill>
                  <a:srgbClr val="000000"/>
                </a:solidFill>
                <a:cs typeface="Arial"/>
                <a:sym typeface="Arial"/>
              </a:rPr>
              <a:t>pipelines</a:t>
            </a:r>
            <a:endParaRPr lang="en-US"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26" name="Group 225"/>
          <p:cNvGrpSpPr/>
          <p:nvPr/>
        </p:nvGrpSpPr>
        <p:grpSpPr>
          <a:xfrm>
            <a:off x="1121882" y="3354167"/>
            <a:ext cx="1728971" cy="721108"/>
            <a:chOff x="1494790" y="3601978"/>
            <a:chExt cx="3129493" cy="978921"/>
          </a:xfrm>
        </p:grpSpPr>
        <p:sp>
          <p:nvSpPr>
            <p:cNvPr id="227" name="Rectangle 226"/>
            <p:cNvSpPr/>
            <p:nvPr/>
          </p:nvSpPr>
          <p:spPr>
            <a:xfrm>
              <a:off x="1494790" y="3601978"/>
              <a:ext cx="560654" cy="473886"/>
            </a:xfrm>
            <a:prstGeom prst="rect">
              <a:avLst/>
            </a:prstGeom>
            <a:solidFill>
              <a:srgbClr val="43B1E5"/>
            </a:solidFill>
            <a:ln w="25400" cap="flat" cmpd="sng" algn="ctr">
              <a:solidFill>
                <a:srgbClr val="266092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1494791" y="4083652"/>
              <a:ext cx="560654" cy="473886"/>
            </a:xfrm>
            <a:prstGeom prst="rect">
              <a:avLst/>
            </a:prstGeom>
            <a:solidFill>
              <a:srgbClr val="43B1E5"/>
            </a:solidFill>
            <a:ln w="25400" cap="flat" cmpd="sng" algn="ctr">
              <a:solidFill>
                <a:srgbClr val="266092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2055444" y="3604203"/>
              <a:ext cx="560654" cy="473886"/>
            </a:xfrm>
            <a:prstGeom prst="rect">
              <a:avLst/>
            </a:prstGeom>
            <a:solidFill>
              <a:srgbClr val="43B1E5"/>
            </a:solidFill>
            <a:ln w="25400" cap="flat" cmpd="sng" algn="ctr">
              <a:solidFill>
                <a:srgbClr val="266092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2055444" y="4084765"/>
              <a:ext cx="560654" cy="473886"/>
            </a:xfrm>
            <a:prstGeom prst="rect">
              <a:avLst/>
            </a:prstGeom>
            <a:solidFill>
              <a:srgbClr val="43B1E5"/>
            </a:solidFill>
            <a:ln w="25400" cap="flat" cmpd="sng" algn="ctr">
              <a:solidFill>
                <a:srgbClr val="266092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3060338" y="3610879"/>
              <a:ext cx="560654" cy="473886"/>
            </a:xfrm>
            <a:prstGeom prst="rect">
              <a:avLst/>
            </a:prstGeom>
            <a:solidFill>
              <a:srgbClr val="CC9900">
                <a:lumMod val="60000"/>
                <a:lumOff val="40000"/>
              </a:srgbClr>
            </a:solidFill>
            <a:ln w="25400" cap="flat" cmpd="sng" algn="ctr">
              <a:solidFill>
                <a:srgbClr val="266092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3060338" y="4083652"/>
              <a:ext cx="560654" cy="473886"/>
            </a:xfrm>
            <a:prstGeom prst="rect">
              <a:avLst/>
            </a:prstGeom>
            <a:solidFill>
              <a:srgbClr val="CC9900">
                <a:lumMod val="60000"/>
                <a:lumOff val="40000"/>
              </a:srgbClr>
            </a:solidFill>
            <a:ln w="25400" cap="flat" cmpd="sng" algn="ctr">
              <a:solidFill>
                <a:srgbClr val="266092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4063629" y="3610879"/>
              <a:ext cx="560654" cy="473886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solidFill>
                <a:srgbClr val="266092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4063629" y="4107013"/>
              <a:ext cx="560654" cy="473886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solidFill>
                <a:srgbClr val="266092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cxnSp>
          <p:nvCxnSpPr>
            <p:cNvPr id="235" name="Straight Arrow Connector 234"/>
            <p:cNvCxnSpPr>
              <a:stCxn id="229" idx="3"/>
              <a:endCxn id="231" idx="1"/>
            </p:cNvCxnSpPr>
            <p:nvPr/>
          </p:nvCxnSpPr>
          <p:spPr>
            <a:xfrm>
              <a:off x="2616098" y="3841146"/>
              <a:ext cx="444240" cy="6676"/>
            </a:xfrm>
            <a:prstGeom prst="straightConnector1">
              <a:avLst/>
            </a:prstGeom>
            <a:noFill/>
            <a:ln w="25400" cap="flat" cmpd="sng" algn="ctr">
              <a:solidFill>
                <a:srgbClr val="266092"/>
              </a:solidFill>
              <a:prstDash val="solid"/>
              <a:tailEnd type="arrow"/>
            </a:ln>
            <a:effectLst/>
          </p:spPr>
        </p:cxnSp>
        <p:cxnSp>
          <p:nvCxnSpPr>
            <p:cNvPr id="236" name="Straight Arrow Connector 235"/>
            <p:cNvCxnSpPr>
              <a:stCxn id="230" idx="3"/>
              <a:endCxn id="232" idx="1"/>
            </p:cNvCxnSpPr>
            <p:nvPr/>
          </p:nvCxnSpPr>
          <p:spPr>
            <a:xfrm flipV="1">
              <a:off x="2616098" y="4320595"/>
              <a:ext cx="444240" cy="1113"/>
            </a:xfrm>
            <a:prstGeom prst="straightConnector1">
              <a:avLst/>
            </a:prstGeom>
            <a:noFill/>
            <a:ln w="25400" cap="flat" cmpd="sng" algn="ctr">
              <a:solidFill>
                <a:srgbClr val="266092"/>
              </a:solidFill>
              <a:prstDash val="solid"/>
              <a:tailEnd type="arrow"/>
            </a:ln>
            <a:effectLst/>
          </p:spPr>
        </p:cxnSp>
        <p:cxnSp>
          <p:nvCxnSpPr>
            <p:cNvPr id="237" name="Straight Arrow Connector 236"/>
            <p:cNvCxnSpPr/>
            <p:nvPr/>
          </p:nvCxnSpPr>
          <p:spPr>
            <a:xfrm flipV="1">
              <a:off x="3609767" y="3838921"/>
              <a:ext cx="453862" cy="4450"/>
            </a:xfrm>
            <a:prstGeom prst="straightConnector1">
              <a:avLst/>
            </a:prstGeom>
            <a:noFill/>
            <a:ln w="25400" cap="flat" cmpd="sng" algn="ctr">
              <a:solidFill>
                <a:srgbClr val="266092"/>
              </a:solidFill>
              <a:prstDash val="solid"/>
              <a:tailEnd type="arrow"/>
            </a:ln>
            <a:effectLst/>
          </p:spPr>
        </p:cxnSp>
        <p:cxnSp>
          <p:nvCxnSpPr>
            <p:cNvPr id="238" name="Straight Arrow Connector 237"/>
            <p:cNvCxnSpPr>
              <a:endCxn id="234" idx="1"/>
            </p:cNvCxnSpPr>
            <p:nvPr/>
          </p:nvCxnSpPr>
          <p:spPr>
            <a:xfrm>
              <a:off x="3609766" y="4343955"/>
              <a:ext cx="453863" cy="1"/>
            </a:xfrm>
            <a:prstGeom prst="straightConnector1">
              <a:avLst/>
            </a:prstGeom>
            <a:noFill/>
            <a:ln w="25400" cap="flat" cmpd="sng" algn="ctr">
              <a:solidFill>
                <a:srgbClr val="266092"/>
              </a:solidFill>
              <a:prstDash val="solid"/>
              <a:tailEnd type="arrow"/>
            </a:ln>
            <a:effectLst/>
          </p:spPr>
        </p:cxnSp>
      </p:grpSp>
      <p:grpSp>
        <p:nvGrpSpPr>
          <p:cNvPr id="239" name="Group 238"/>
          <p:cNvGrpSpPr/>
          <p:nvPr/>
        </p:nvGrpSpPr>
        <p:grpSpPr>
          <a:xfrm>
            <a:off x="1151566" y="4364664"/>
            <a:ext cx="1728971" cy="721108"/>
            <a:chOff x="1494790" y="3601978"/>
            <a:chExt cx="3129493" cy="978921"/>
          </a:xfrm>
        </p:grpSpPr>
        <p:sp>
          <p:nvSpPr>
            <p:cNvPr id="240" name="Rectangle 239"/>
            <p:cNvSpPr/>
            <p:nvPr/>
          </p:nvSpPr>
          <p:spPr>
            <a:xfrm>
              <a:off x="1494790" y="3601978"/>
              <a:ext cx="560654" cy="473886"/>
            </a:xfrm>
            <a:prstGeom prst="rect">
              <a:avLst/>
            </a:prstGeom>
            <a:solidFill>
              <a:srgbClr val="43B1E5"/>
            </a:solidFill>
            <a:ln w="25400" cap="flat" cmpd="sng" algn="ctr">
              <a:solidFill>
                <a:srgbClr val="266092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1494791" y="4083652"/>
              <a:ext cx="560654" cy="473886"/>
            </a:xfrm>
            <a:prstGeom prst="rect">
              <a:avLst/>
            </a:prstGeom>
            <a:solidFill>
              <a:srgbClr val="43B1E5"/>
            </a:solidFill>
            <a:ln w="25400" cap="flat" cmpd="sng" algn="ctr">
              <a:solidFill>
                <a:srgbClr val="266092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2055444" y="3604203"/>
              <a:ext cx="560654" cy="473886"/>
            </a:xfrm>
            <a:prstGeom prst="rect">
              <a:avLst/>
            </a:prstGeom>
            <a:solidFill>
              <a:srgbClr val="43B1E5"/>
            </a:solidFill>
            <a:ln w="25400" cap="flat" cmpd="sng" algn="ctr">
              <a:solidFill>
                <a:srgbClr val="266092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2055444" y="4084765"/>
              <a:ext cx="560654" cy="473886"/>
            </a:xfrm>
            <a:prstGeom prst="rect">
              <a:avLst/>
            </a:prstGeom>
            <a:solidFill>
              <a:srgbClr val="43B1E5"/>
            </a:solidFill>
            <a:ln w="25400" cap="flat" cmpd="sng" algn="ctr">
              <a:solidFill>
                <a:srgbClr val="266092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3060338" y="3610879"/>
              <a:ext cx="560654" cy="473886"/>
            </a:xfrm>
            <a:prstGeom prst="rect">
              <a:avLst/>
            </a:prstGeom>
            <a:solidFill>
              <a:srgbClr val="CC9900">
                <a:lumMod val="60000"/>
                <a:lumOff val="40000"/>
              </a:srgbClr>
            </a:solidFill>
            <a:ln w="25400" cap="flat" cmpd="sng" algn="ctr">
              <a:solidFill>
                <a:srgbClr val="266092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3060338" y="4083652"/>
              <a:ext cx="560654" cy="473886"/>
            </a:xfrm>
            <a:prstGeom prst="rect">
              <a:avLst/>
            </a:prstGeom>
            <a:solidFill>
              <a:srgbClr val="CC9900">
                <a:lumMod val="60000"/>
                <a:lumOff val="40000"/>
              </a:srgbClr>
            </a:solidFill>
            <a:ln w="25400" cap="flat" cmpd="sng" algn="ctr">
              <a:solidFill>
                <a:srgbClr val="266092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4063629" y="3610879"/>
              <a:ext cx="560654" cy="473886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solidFill>
                <a:srgbClr val="266092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4063629" y="4107013"/>
              <a:ext cx="560654" cy="473886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solidFill>
                <a:srgbClr val="266092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cxnSp>
          <p:nvCxnSpPr>
            <p:cNvPr id="248" name="Straight Arrow Connector 247"/>
            <p:cNvCxnSpPr>
              <a:stCxn id="242" idx="3"/>
              <a:endCxn id="244" idx="1"/>
            </p:cNvCxnSpPr>
            <p:nvPr/>
          </p:nvCxnSpPr>
          <p:spPr>
            <a:xfrm>
              <a:off x="2616098" y="3841146"/>
              <a:ext cx="444240" cy="6676"/>
            </a:xfrm>
            <a:prstGeom prst="straightConnector1">
              <a:avLst/>
            </a:prstGeom>
            <a:noFill/>
            <a:ln w="25400" cap="flat" cmpd="sng" algn="ctr">
              <a:solidFill>
                <a:srgbClr val="266092"/>
              </a:solidFill>
              <a:prstDash val="solid"/>
              <a:tailEnd type="arrow"/>
            </a:ln>
            <a:effectLst/>
          </p:spPr>
        </p:cxnSp>
        <p:cxnSp>
          <p:nvCxnSpPr>
            <p:cNvPr id="249" name="Straight Arrow Connector 248"/>
            <p:cNvCxnSpPr>
              <a:stCxn id="243" idx="3"/>
              <a:endCxn id="245" idx="1"/>
            </p:cNvCxnSpPr>
            <p:nvPr/>
          </p:nvCxnSpPr>
          <p:spPr>
            <a:xfrm flipV="1">
              <a:off x="2616098" y="4320595"/>
              <a:ext cx="444240" cy="1113"/>
            </a:xfrm>
            <a:prstGeom prst="straightConnector1">
              <a:avLst/>
            </a:prstGeom>
            <a:noFill/>
            <a:ln w="25400" cap="flat" cmpd="sng" algn="ctr">
              <a:solidFill>
                <a:srgbClr val="266092"/>
              </a:solidFill>
              <a:prstDash val="solid"/>
              <a:tailEnd type="arrow"/>
            </a:ln>
            <a:effectLst/>
          </p:spPr>
        </p:cxnSp>
        <p:cxnSp>
          <p:nvCxnSpPr>
            <p:cNvPr id="250" name="Straight Arrow Connector 249"/>
            <p:cNvCxnSpPr/>
            <p:nvPr/>
          </p:nvCxnSpPr>
          <p:spPr>
            <a:xfrm flipV="1">
              <a:off x="3609767" y="3838921"/>
              <a:ext cx="453862" cy="4450"/>
            </a:xfrm>
            <a:prstGeom prst="straightConnector1">
              <a:avLst/>
            </a:prstGeom>
            <a:noFill/>
            <a:ln w="25400" cap="flat" cmpd="sng" algn="ctr">
              <a:solidFill>
                <a:srgbClr val="266092"/>
              </a:solidFill>
              <a:prstDash val="solid"/>
              <a:tailEnd type="arrow"/>
            </a:ln>
            <a:effectLst/>
          </p:spPr>
        </p:cxnSp>
        <p:cxnSp>
          <p:nvCxnSpPr>
            <p:cNvPr id="251" name="Straight Arrow Connector 250"/>
            <p:cNvCxnSpPr>
              <a:endCxn id="247" idx="1"/>
            </p:cNvCxnSpPr>
            <p:nvPr/>
          </p:nvCxnSpPr>
          <p:spPr>
            <a:xfrm>
              <a:off x="3609766" y="4343955"/>
              <a:ext cx="453863" cy="1"/>
            </a:xfrm>
            <a:prstGeom prst="straightConnector1">
              <a:avLst/>
            </a:prstGeom>
            <a:noFill/>
            <a:ln w="25400" cap="flat" cmpd="sng" algn="ctr">
              <a:solidFill>
                <a:srgbClr val="266092"/>
              </a:solidFill>
              <a:prstDash val="solid"/>
              <a:tailEnd type="arrow"/>
            </a:ln>
            <a:effectLst/>
          </p:spPr>
        </p:cxnSp>
      </p:grpSp>
      <p:pic>
        <p:nvPicPr>
          <p:cNvPr id="128" name="Picture 2" descr="C:\cygwin\home\wozniak\mcs\pubs\materials\CODAR-img\COD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73" y="5275163"/>
            <a:ext cx="1683521" cy="145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40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Justin m Wozniak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8935"/>
            <a:ext cx="5961707" cy="2514856"/>
          </a:xfrm>
        </p:spPr>
        <p:txBody>
          <a:bodyPr/>
          <a:lstStyle/>
          <a:p>
            <a:r>
              <a:rPr lang="en-US" dirty="0" smtClean="0"/>
              <a:t>Swift/T designer and maintainer</a:t>
            </a:r>
          </a:p>
          <a:p>
            <a:pPr lvl="1"/>
            <a:r>
              <a:rPr lang="en-US" dirty="0" smtClean="0"/>
              <a:t>An MPI-based workflow-like language</a:t>
            </a:r>
          </a:p>
          <a:p>
            <a:pPr lvl="1"/>
            <a:r>
              <a:rPr lang="en-US" dirty="0" smtClean="0"/>
              <a:t>R&amp;D 100 winner 2018</a:t>
            </a:r>
          </a:p>
          <a:p>
            <a:pPr lvl="1"/>
            <a:endParaRPr lang="en-US" dirty="0"/>
          </a:p>
          <a:p>
            <a:r>
              <a:rPr lang="en-US" dirty="0" smtClean="0"/>
              <a:t>ECP CANDLE- Cancer Distributed Learning Environment</a:t>
            </a:r>
          </a:p>
          <a:p>
            <a:pPr lvl="1"/>
            <a:r>
              <a:rPr lang="en-US" dirty="0" smtClean="0"/>
              <a:t>Swift/T: used for deep learning workflows</a:t>
            </a:r>
          </a:p>
          <a:p>
            <a:pPr lvl="1"/>
            <a:r>
              <a:rPr lang="en-US" dirty="0" err="1" smtClean="0"/>
              <a:t>PMIx</a:t>
            </a:r>
            <a:r>
              <a:rPr lang="en-US" dirty="0" smtClean="0"/>
              <a:t>: Could be used for configuration and data parallel training 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 descr="C:\cygwin\home\wozniak\mcs\www\img\2019-anl-lo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832" y="1620571"/>
            <a:ext cx="2413220" cy="241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754" y="4155544"/>
            <a:ext cx="8438298" cy="2702456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ECP CODAR- Co-design for Online Data Analysis Reduction</a:t>
            </a:r>
          </a:p>
          <a:p>
            <a:pPr lvl="1"/>
            <a:r>
              <a:rPr lang="en-US" dirty="0" smtClean="0"/>
              <a:t>Swift/T: Used to launch ensembles of parallel components that communicate over ADIOS, etc.</a:t>
            </a:r>
          </a:p>
          <a:p>
            <a:pPr lvl="1"/>
            <a:r>
              <a:rPr lang="en-US" dirty="0" err="1" smtClean="0"/>
              <a:t>PMIx</a:t>
            </a:r>
            <a:r>
              <a:rPr lang="en-US" dirty="0" smtClean="0"/>
              <a:t>: Same?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XLOOP@SC Co-chair (with N. Schwarz (ANL)):</a:t>
            </a:r>
          </a:p>
          <a:p>
            <a:pPr lvl="1"/>
            <a:r>
              <a:rPr lang="en-US" dirty="0" smtClean="0"/>
              <a:t>Workshop on Extreme-scale Experiment-in-the-Loop Computing</a:t>
            </a:r>
          </a:p>
          <a:p>
            <a:pPr lvl="1"/>
            <a:r>
              <a:rPr lang="en-US" dirty="0" smtClean="0"/>
              <a:t>Swift/T: Used to manage parallel x-ray beamline data analysis tasks</a:t>
            </a:r>
          </a:p>
          <a:p>
            <a:pPr lvl="1"/>
            <a:r>
              <a:rPr lang="en-US" dirty="0" err="1" smtClean="0"/>
              <a:t>PMIx</a:t>
            </a:r>
            <a:r>
              <a:rPr lang="en-US" dirty="0" smtClean="0"/>
              <a:t>: Could be used </a:t>
            </a:r>
            <a:r>
              <a:rPr lang="en-US" dirty="0"/>
              <a:t>for </a:t>
            </a:r>
            <a:r>
              <a:rPr lang="en-US" dirty="0" smtClean="0"/>
              <a:t>configuration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90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Example application: CANDLE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3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158969"/>
            <a:ext cx="8372901" cy="759648"/>
          </a:xfrm>
        </p:spPr>
        <p:txBody>
          <a:bodyPr/>
          <a:lstStyle/>
          <a:p>
            <a:r>
              <a:rPr lang="en-US" smtClean="0"/>
              <a:t>CANDLE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1110463"/>
            <a:ext cx="8372901" cy="4949727"/>
          </a:xfrm>
        </p:spPr>
        <p:txBody>
          <a:bodyPr/>
          <a:lstStyle/>
          <a:p>
            <a:r>
              <a:rPr lang="en-US" sz="2400" dirty="0"/>
              <a:t>CANDLE </a:t>
            </a:r>
            <a:r>
              <a:rPr lang="en-US" sz="2400" dirty="0" smtClean="0"/>
              <a:t>(PI: Rick Stevens) is an Argonne led multi-DOE lab collaboration </a:t>
            </a:r>
            <a:r>
              <a:rPr lang="en-US" sz="2400" dirty="0"/>
              <a:t>developing a suite of software to support scalable deep </a:t>
            </a:r>
            <a:r>
              <a:rPr lang="en-US" sz="2400" dirty="0" smtClean="0"/>
              <a:t>learning for cancer applications </a:t>
            </a:r>
            <a:r>
              <a:rPr lang="en-US" sz="2400" dirty="0"/>
              <a:t>on DOE supercomputing </a:t>
            </a:r>
            <a:r>
              <a:rPr lang="en-US" sz="2400" dirty="0" smtClean="0"/>
              <a:t>resources</a:t>
            </a:r>
          </a:p>
          <a:p>
            <a:r>
              <a:rPr lang="en-US" sz="2400" dirty="0" smtClean="0"/>
              <a:t>Funded by the DOE </a:t>
            </a:r>
            <a:r>
              <a:rPr lang="en-US" sz="2400" dirty="0" err="1"/>
              <a:t>Exascale</a:t>
            </a:r>
            <a:r>
              <a:rPr lang="en-US" sz="2400" dirty="0"/>
              <a:t> Computing </a:t>
            </a:r>
            <a:r>
              <a:rPr lang="en-US" sz="2400" dirty="0" smtClean="0"/>
              <a:t>Project</a:t>
            </a:r>
          </a:p>
          <a:p>
            <a:r>
              <a:rPr lang="en-US" sz="2400" dirty="0" smtClean="0"/>
              <a:t>Developing implementations </a:t>
            </a:r>
            <a:r>
              <a:rPr lang="en-US" sz="2400" dirty="0"/>
              <a:t>of </a:t>
            </a:r>
            <a:r>
              <a:rPr lang="en-US" sz="2400" b="1" dirty="0"/>
              <a:t>deep neural networks </a:t>
            </a:r>
            <a:r>
              <a:rPr lang="en-US" sz="2400" dirty="0"/>
              <a:t>on targeted problems related to the three core </a:t>
            </a:r>
            <a:r>
              <a:rPr lang="en-US" sz="2400" dirty="0" smtClean="0"/>
              <a:t>DOE-NCI Joint Design of Advanced Computing Solutions for Cancer (JDACS4C) </a:t>
            </a:r>
            <a:r>
              <a:rPr lang="en-US" sz="2400" dirty="0"/>
              <a:t>pilot </a:t>
            </a:r>
            <a:r>
              <a:rPr lang="en-US" sz="2400" dirty="0" smtClean="0"/>
              <a:t>projects</a:t>
            </a:r>
          </a:p>
          <a:p>
            <a:r>
              <a:rPr lang="en-US" sz="2400" dirty="0" smtClean="0"/>
              <a:t>GitHub: </a:t>
            </a:r>
            <a:br>
              <a:rPr lang="en-US" sz="2400" dirty="0" smtClean="0"/>
            </a:br>
            <a:r>
              <a:rPr lang="en-US" sz="2000" dirty="0" smtClean="0"/>
              <a:t>http://github.com/ECP-CANDLE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2" descr="C:\cygwin\home\wozniak\collab\CANDLE-Papers\2017\AMD\CANDLE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923" y="4304465"/>
            <a:ext cx="2820113" cy="239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6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HYPERPARAMETER OPTIMIZATION?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Neural networks have a large number of possible configuration parameters, called </a:t>
            </a:r>
            <a:r>
              <a:rPr lang="en-US" sz="2000" i="1" dirty="0" smtClean="0"/>
              <a:t>hyperparameters</a:t>
            </a:r>
          </a:p>
          <a:p>
            <a:pPr lvl="1"/>
            <a:r>
              <a:rPr lang="en-US" sz="2000" dirty="0" smtClean="0"/>
              <a:t>Avoids collision with NN </a:t>
            </a:r>
            <a:r>
              <a:rPr lang="en-US" sz="2000" i="1" dirty="0" smtClean="0"/>
              <a:t>weights</a:t>
            </a:r>
            <a:r>
              <a:rPr lang="en-US" sz="2000" dirty="0" smtClean="0"/>
              <a:t>, which are sometimes called </a:t>
            </a:r>
            <a:r>
              <a:rPr lang="en-US" sz="2000" i="1" dirty="0" smtClean="0"/>
              <a:t>parameters</a:t>
            </a:r>
            <a:endParaRPr lang="en-US" sz="2000" dirty="0"/>
          </a:p>
          <a:p>
            <a:r>
              <a:rPr lang="en-US" sz="2000" dirty="0" smtClean="0"/>
              <a:t>Applying optimization can automate part of the design of the neural network</a:t>
            </a:r>
          </a:p>
          <a:p>
            <a:endParaRPr lang="en-US" sz="2000" dirty="0" smtClean="0"/>
          </a:p>
          <a:p>
            <a:r>
              <a:rPr lang="en-US" sz="2000" dirty="0" smtClean="0"/>
              <a:t>In the cancer Pilot 1 autoencoder shown, </a:t>
            </a:r>
            <a:br>
              <a:rPr lang="en-US" sz="2000" dirty="0" smtClean="0"/>
            </a:br>
            <a:r>
              <a:rPr lang="en-US" sz="2000" dirty="0" smtClean="0"/>
              <a:t>the system can determine</a:t>
            </a:r>
          </a:p>
          <a:p>
            <a:pPr lvl="1"/>
            <a:r>
              <a:rPr lang="en-US" sz="2000" dirty="0" smtClean="0"/>
              <a:t>How many neurons to put in each layer</a:t>
            </a:r>
          </a:p>
          <a:p>
            <a:pPr lvl="1"/>
            <a:r>
              <a:rPr lang="en-US" sz="2000" dirty="0" smtClean="0"/>
              <a:t>What activation function to use</a:t>
            </a:r>
          </a:p>
          <a:p>
            <a:pPr lvl="1"/>
            <a:r>
              <a:rPr lang="en-US" sz="2000" dirty="0" smtClean="0"/>
              <a:t>What batch size to use</a:t>
            </a:r>
          </a:p>
          <a:p>
            <a:pPr lvl="1"/>
            <a:r>
              <a:rPr lang="en-US" sz="2000" dirty="0" smtClean="0"/>
              <a:t>Etc.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Hyperparameter optimization = HPO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305" t="8047" r="6484" b="7458"/>
          <a:stretch/>
        </p:blipFill>
        <p:spPr>
          <a:xfrm>
            <a:off x="5808016" y="3700923"/>
            <a:ext cx="3186917" cy="307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81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Parallelism strategies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01653" y="2040959"/>
            <a:ext cx="8603871" cy="467152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51579" y="3809849"/>
            <a:ext cx="2732147" cy="2766633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7299" y="3809849"/>
            <a:ext cx="4778012" cy="2766633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71346" y="5472795"/>
            <a:ext cx="997940" cy="907092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dirty="0">
                <a:solidFill>
                  <a:prstClr val="white"/>
                </a:solidFill>
              </a:rPr>
              <a:t>Model</a:t>
            </a:r>
          </a:p>
          <a:p>
            <a:pPr algn="ctr" defTabSz="457200"/>
            <a:r>
              <a:rPr lang="en-US" sz="1400" dirty="0">
                <a:solidFill>
                  <a:prstClr val="white"/>
                </a:solidFill>
              </a:rPr>
              <a:t>Parallel</a:t>
            </a:r>
          </a:p>
          <a:p>
            <a:pPr algn="ctr" defTabSz="457200"/>
            <a:r>
              <a:rPr lang="en-US" sz="1400" dirty="0">
                <a:solidFill>
                  <a:prstClr val="white"/>
                </a:solidFill>
              </a:rPr>
              <a:t>10x-100x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48885" y="5829195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600" dirty="0">
                <a:solidFill>
                  <a:prstClr val="black"/>
                </a:solidFill>
              </a:rPr>
              <a:t>...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56059" y="5788810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600">
                <a:solidFill>
                  <a:prstClr val="black"/>
                </a:solidFill>
              </a:rPr>
              <a:t>...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70865" y="2367150"/>
            <a:ext cx="69509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2800" b="1" dirty="0">
                <a:solidFill>
                  <a:prstClr val="black"/>
                </a:solidFill>
              </a:rPr>
              <a:t>Hyperparameter </a:t>
            </a:r>
            <a:r>
              <a:rPr lang="en-US" sz="2800" b="1" dirty="0" smtClean="0">
                <a:solidFill>
                  <a:prstClr val="black"/>
                </a:solidFill>
              </a:rPr>
              <a:t>Search: </a:t>
            </a:r>
            <a:r>
              <a:rPr lang="en-US" sz="2800" b="1" dirty="0">
                <a:solidFill>
                  <a:prstClr val="black"/>
                </a:solidFill>
              </a:rPr>
              <a:t>up to ~10,000x</a:t>
            </a:r>
          </a:p>
          <a:p>
            <a:pPr algn="ctr" defTabSz="457200"/>
            <a:r>
              <a:rPr lang="en-US" sz="2000" b="1" dirty="0">
                <a:solidFill>
                  <a:prstClr val="black"/>
                </a:solidFill>
              </a:rPr>
              <a:t>Depends on search strategy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2869" y="4051260"/>
            <a:ext cx="4285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800" b="1" dirty="0">
                <a:solidFill>
                  <a:prstClr val="black"/>
                </a:solidFill>
              </a:rPr>
              <a:t>Data </a:t>
            </a:r>
            <a:r>
              <a:rPr lang="en-US" sz="2800" b="1" dirty="0" smtClean="0">
                <a:solidFill>
                  <a:prstClr val="black"/>
                </a:solidFill>
              </a:rPr>
              <a:t>Parallel: 10x-1000x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39824" y="4068077"/>
            <a:ext cx="25410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800" b="1" dirty="0">
                <a:solidFill>
                  <a:prstClr val="black"/>
                </a:solidFill>
              </a:rPr>
              <a:t>Data Parallel  </a:t>
            </a:r>
          </a:p>
          <a:p>
            <a:pPr defTabSz="457200"/>
            <a:r>
              <a:rPr lang="en-US" sz="2800" b="1" dirty="0" smtClean="0">
                <a:solidFill>
                  <a:prstClr val="black"/>
                </a:solidFill>
              </a:rPr>
              <a:t>10x-1000x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99202" y="5733614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600">
                <a:solidFill>
                  <a:prstClr val="black"/>
                </a:solidFill>
              </a:rPr>
              <a:t>...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52873" y="5472795"/>
            <a:ext cx="997940" cy="907092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dirty="0">
                <a:solidFill>
                  <a:prstClr val="white"/>
                </a:solidFill>
              </a:rPr>
              <a:t>Model</a:t>
            </a:r>
          </a:p>
          <a:p>
            <a:pPr algn="ctr" defTabSz="457200"/>
            <a:r>
              <a:rPr lang="en-US" sz="1400" dirty="0">
                <a:solidFill>
                  <a:prstClr val="white"/>
                </a:solidFill>
              </a:rPr>
              <a:t>Parallel</a:t>
            </a:r>
          </a:p>
          <a:p>
            <a:pPr algn="ctr" defTabSz="457200"/>
            <a:r>
              <a:rPr lang="en-US" sz="1400" dirty="0">
                <a:solidFill>
                  <a:prstClr val="white"/>
                </a:solidFill>
              </a:rPr>
              <a:t>10x-100x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978139" y="5472795"/>
            <a:ext cx="997940" cy="907092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dirty="0">
                <a:solidFill>
                  <a:prstClr val="white"/>
                </a:solidFill>
              </a:rPr>
              <a:t>Model</a:t>
            </a:r>
          </a:p>
          <a:p>
            <a:pPr algn="ctr" defTabSz="457200"/>
            <a:r>
              <a:rPr lang="en-US" sz="1400" dirty="0">
                <a:solidFill>
                  <a:prstClr val="white"/>
                </a:solidFill>
              </a:rPr>
              <a:t>Parallel</a:t>
            </a:r>
          </a:p>
          <a:p>
            <a:pPr algn="ctr" defTabSz="457200"/>
            <a:r>
              <a:rPr lang="en-US" sz="1400" dirty="0" smtClean="0">
                <a:solidFill>
                  <a:prstClr val="white"/>
                </a:solidFill>
              </a:rPr>
              <a:t>10x-100x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74449" y="5472853"/>
            <a:ext cx="997940" cy="907092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dirty="0">
                <a:solidFill>
                  <a:prstClr val="white"/>
                </a:solidFill>
              </a:rPr>
              <a:t>Model</a:t>
            </a:r>
          </a:p>
          <a:p>
            <a:pPr algn="ctr" defTabSz="457200"/>
            <a:r>
              <a:rPr lang="en-US" sz="1400" dirty="0">
                <a:solidFill>
                  <a:prstClr val="white"/>
                </a:solidFill>
              </a:rPr>
              <a:t>Parallel</a:t>
            </a:r>
          </a:p>
          <a:p>
            <a:pPr algn="ctr" defTabSz="457200"/>
            <a:r>
              <a:rPr lang="en-US" sz="1400" dirty="0" smtClean="0">
                <a:solidFill>
                  <a:prstClr val="white"/>
                </a:solidFill>
              </a:rPr>
              <a:t>10x-100x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52867" y="5472795"/>
            <a:ext cx="997940" cy="907092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dirty="0">
                <a:solidFill>
                  <a:prstClr val="white"/>
                </a:solidFill>
              </a:rPr>
              <a:t>Model</a:t>
            </a:r>
          </a:p>
          <a:p>
            <a:pPr algn="ctr" defTabSz="457200"/>
            <a:r>
              <a:rPr lang="en-US" sz="1400" dirty="0">
                <a:solidFill>
                  <a:prstClr val="white"/>
                </a:solidFill>
              </a:rPr>
              <a:t>Parallel</a:t>
            </a:r>
          </a:p>
          <a:p>
            <a:pPr algn="ctr" defTabSz="457200"/>
            <a:r>
              <a:rPr lang="en-US" sz="1400" dirty="0" smtClean="0">
                <a:solidFill>
                  <a:prstClr val="white"/>
                </a:solidFill>
              </a:rPr>
              <a:t>10x-100x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2" y="1278191"/>
            <a:ext cx="8372901" cy="499715"/>
          </a:xfrm>
        </p:spPr>
        <p:txBody>
          <a:bodyPr/>
          <a:lstStyle/>
          <a:p>
            <a:r>
              <a:rPr lang="en-US" dirty="0"/>
              <a:t>10,000 x 10-1000 x 10-100 = 1M – 1000M  </a:t>
            </a:r>
            <a:r>
              <a:rPr lang="en-US" dirty="0" smtClean="0"/>
              <a:t>processing elements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62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 support for ML </a:t>
            </a:r>
            <a:r>
              <a:rPr lang="en-US" dirty="0"/>
              <a:t>frameworks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Concurrency:</a:t>
            </a:r>
          </a:p>
          <a:p>
            <a:pPr lvl="1"/>
            <a:r>
              <a:rPr lang="en-US" sz="2200" dirty="0" smtClean="0"/>
              <a:t>Scalable task distributor</a:t>
            </a:r>
          </a:p>
          <a:p>
            <a:pPr lvl="1"/>
            <a:r>
              <a:rPr lang="en-US" sz="2200" dirty="0" smtClean="0"/>
              <a:t>Intranode concurrency, accelerators left up to the framework</a:t>
            </a:r>
          </a:p>
          <a:p>
            <a:pPr lvl="1"/>
            <a:r>
              <a:rPr lang="en-US" sz="2200" dirty="0" smtClean="0"/>
              <a:t>Multinode ML tasks are parallel tasks</a:t>
            </a:r>
          </a:p>
          <a:p>
            <a:r>
              <a:rPr lang="en-US" sz="2200" dirty="0" smtClean="0"/>
              <a:t>Data management:</a:t>
            </a:r>
          </a:p>
          <a:p>
            <a:pPr lvl="1"/>
            <a:r>
              <a:rPr lang="en-US" sz="2200" dirty="0" smtClean="0"/>
              <a:t>Could reuse input staging methods</a:t>
            </a:r>
          </a:p>
          <a:p>
            <a:pPr lvl="1"/>
            <a:r>
              <a:rPr lang="en-US" sz="2200" dirty="0" smtClean="0"/>
              <a:t>Intermediate caches via DataSpaces/Mochi</a:t>
            </a:r>
          </a:p>
          <a:p>
            <a:r>
              <a:rPr lang="en-US" sz="2200" dirty="0" smtClean="0"/>
              <a:t>Software integration:</a:t>
            </a:r>
          </a:p>
          <a:p>
            <a:pPr lvl="1"/>
            <a:r>
              <a:rPr lang="en-US" sz="2200" dirty="0" smtClean="0"/>
              <a:t>Usually launch frameworks in separate process</a:t>
            </a:r>
          </a:p>
          <a:p>
            <a:pPr lvl="1"/>
            <a:r>
              <a:rPr lang="en-US" sz="2200" dirty="0" smtClean="0"/>
              <a:t>Launching within process is a configuration challenge</a:t>
            </a:r>
          </a:p>
          <a:p>
            <a:pPr lvl="1"/>
            <a:r>
              <a:rPr lang="en-US" sz="2200" dirty="0" smtClean="0"/>
              <a:t>Search methods launched within process</a:t>
            </a:r>
          </a:p>
          <a:p>
            <a:endParaRPr lang="en-US" sz="2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77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5673"/>
            <a:ext cx="8372901" cy="828948"/>
          </a:xfrm>
        </p:spPr>
        <p:txBody>
          <a:bodyPr/>
          <a:lstStyle/>
          <a:p>
            <a:r>
              <a:rPr lang="en-US" dirty="0" smtClean="0"/>
              <a:t>Candle Hyperparameter learning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5284" y="1461166"/>
            <a:ext cx="4846207" cy="356803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1" y="1538174"/>
            <a:ext cx="329540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indent="-117475">
              <a:buFont typeface="Arial" charset="0"/>
              <a:buChar char="•"/>
            </a:pPr>
            <a:r>
              <a:rPr lang="en-US" sz="2200" dirty="0" smtClean="0">
                <a:solidFill>
                  <a:srgbClr val="000000"/>
                </a:solidFill>
              </a:rPr>
              <a:t>Search </a:t>
            </a:r>
            <a:r>
              <a:rPr lang="en-US" sz="2200" dirty="0">
                <a:solidFill>
                  <a:srgbClr val="000000"/>
                </a:solidFill>
              </a:rPr>
              <a:t>trajectory of </a:t>
            </a:r>
            <a:r>
              <a:rPr lang="en-US" sz="2200" dirty="0" err="1">
                <a:solidFill>
                  <a:srgbClr val="000000"/>
                </a:solidFill>
              </a:rPr>
              <a:t>mlrMBO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(R model-based optimization) algorithm</a:t>
            </a:r>
          </a:p>
          <a:p>
            <a:pPr marL="117475" indent="-117475">
              <a:buFont typeface="Arial" charset="0"/>
              <a:buChar char="•"/>
            </a:pPr>
            <a:r>
              <a:rPr lang="en-US" sz="2200" dirty="0" smtClean="0">
                <a:solidFill>
                  <a:srgbClr val="000000"/>
                </a:solidFill>
              </a:rPr>
              <a:t>Each iteration does 300 </a:t>
            </a:r>
            <a:r>
              <a:rPr lang="en-US" sz="2200" dirty="0">
                <a:solidFill>
                  <a:srgbClr val="000000"/>
                </a:solidFill>
              </a:rPr>
              <a:t>evaluations (batch size</a:t>
            </a:r>
            <a:r>
              <a:rPr lang="en-US" sz="2200" dirty="0" smtClean="0">
                <a:solidFill>
                  <a:srgbClr val="000000"/>
                </a:solidFill>
              </a:rPr>
              <a:t>)</a:t>
            </a:r>
          </a:p>
          <a:p>
            <a:pPr marL="117475" indent="-117475">
              <a:buFont typeface="Arial" charset="0"/>
              <a:buChar char="•"/>
            </a:pPr>
            <a:r>
              <a:rPr lang="en-US" sz="2200" dirty="0" smtClean="0">
                <a:solidFill>
                  <a:srgbClr val="000000"/>
                </a:solidFill>
              </a:rPr>
              <a:t>Minimum and average performance on validation data set decreases as the ME algorithm learns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9709" y="5572884"/>
            <a:ext cx="80217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Predicting Tumor Cell Line Response to Drug Pairs with Deep Learning, F. Xia, M. Shukla, T. </a:t>
            </a:r>
            <a:r>
              <a:rPr lang="en-US" sz="14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Brettin</a:t>
            </a:r>
            <a: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, C. Garcia-Cardona, J. Cohn, J. Allen, S. </a:t>
            </a:r>
            <a:r>
              <a:rPr lang="en-US" sz="14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Maslov</a:t>
            </a:r>
            <a: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, Y. </a:t>
            </a:r>
            <a:r>
              <a:rPr lang="en-US" sz="14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Evrard</a:t>
            </a:r>
            <a: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, S. </a:t>
            </a:r>
            <a:r>
              <a:rPr lang="en-US" sz="14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Holbeck</a:t>
            </a:r>
            <a: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, J. </a:t>
            </a:r>
            <a:r>
              <a:rPr lang="en-US" sz="14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Doroshow</a:t>
            </a:r>
            <a: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, E. Stahlberg, and R. </a:t>
            </a:r>
            <a:r>
              <a:rPr lang="en-US" sz="1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Stevens. Computational Approaches for Cancer Workshop @ SC 2017</a:t>
            </a:r>
            <a:endParaRPr lang="en-US" sz="14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89709" y="5572884"/>
            <a:ext cx="7761624" cy="0"/>
          </a:xfrm>
          <a:prstGeom prst="line">
            <a:avLst/>
          </a:prstGeom>
          <a:ln w="6350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96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tasks in CANDLE workflows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1877795"/>
            <a:ext cx="8372901" cy="876063"/>
          </a:xfrm>
        </p:spPr>
        <p:txBody>
          <a:bodyPr/>
          <a:lstStyle/>
          <a:p>
            <a:r>
              <a:rPr lang="en-US" dirty="0" smtClean="0"/>
              <a:t>Model parallelism: running the same network across nodes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Complex concurrency structures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2531" y="2383497"/>
            <a:ext cx="8372901" cy="3968279"/>
          </a:xfrm>
          <a:prstGeom prst="rect">
            <a:avLst/>
          </a:prstGeom>
        </p:spPr>
        <p:txBody>
          <a:bodyPr vert="horz" lIns="0" tIns="0" rIns="0" bIns="45720" numCol="2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Library approach:</a:t>
            </a:r>
          </a:p>
          <a:p>
            <a:pPr lvl="1"/>
            <a:r>
              <a:rPr lang="en-US" dirty="0" smtClean="0"/>
              <a:t>Use Swift/T @par syntax</a:t>
            </a:r>
          </a:p>
          <a:p>
            <a:pPr lvl="1"/>
            <a:r>
              <a:rPr lang="en-US" dirty="0" smtClean="0"/>
              <a:t>Uses MPI 3 to </a:t>
            </a:r>
            <a:r>
              <a:rPr lang="en-US" dirty="0"/>
              <a:t>dynamically </a:t>
            </a:r>
            <a:r>
              <a:rPr lang="en-US" dirty="0" smtClean="0"/>
              <a:t>create communicator from group</a:t>
            </a:r>
          </a:p>
          <a:p>
            <a:pPr lvl="1"/>
            <a:r>
              <a:rPr lang="en-US" dirty="0" smtClean="0"/>
              <a:t>User task library accepts communicator via function input</a:t>
            </a:r>
          </a:p>
          <a:p>
            <a:pPr lvl="1"/>
            <a:r>
              <a:rPr lang="en-US" dirty="0" smtClean="0"/>
              <a:t>Approach developed for other scientific computing cases, LAMMPS, NAMD, DIY, etc.</a:t>
            </a:r>
          </a:p>
          <a:p>
            <a:pPr lvl="1"/>
            <a:r>
              <a:rPr lang="en-US" dirty="0" smtClean="0"/>
              <a:t>Have patched Horovod library</a:t>
            </a:r>
          </a:p>
          <a:p>
            <a:pPr lvl="1"/>
            <a:r>
              <a:rPr lang="en-US" dirty="0" smtClean="0"/>
              <a:t>Should work with LBANN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b="1" dirty="0" err="1" smtClean="0"/>
              <a:t>MPI_Launch</a:t>
            </a:r>
            <a:r>
              <a:rPr lang="en-US" b="1" dirty="0" smtClean="0"/>
              <a:t> approach</a:t>
            </a:r>
          </a:p>
          <a:p>
            <a:pPr lvl="1"/>
            <a:r>
              <a:rPr lang="en-US" dirty="0" smtClean="0"/>
              <a:t>Use Swift/T launch() function</a:t>
            </a:r>
          </a:p>
          <a:p>
            <a:pPr lvl="1"/>
            <a:r>
              <a:rPr lang="en-US" dirty="0" smtClean="0"/>
              <a:t>Creates MPI 3 group</a:t>
            </a:r>
          </a:p>
          <a:p>
            <a:pPr lvl="1"/>
            <a:r>
              <a:rPr lang="en-US" dirty="0" smtClean="0"/>
              <a:t>Launches </a:t>
            </a:r>
            <a:r>
              <a:rPr lang="en-US" dirty="0" err="1" smtClean="0"/>
              <a:t>mpiexec</a:t>
            </a:r>
            <a:r>
              <a:rPr lang="en-US" dirty="0" smtClean="0"/>
              <a:t> on those resources, creating a new MPI_COMM_WORLD and separate processes (fault tolerance)</a:t>
            </a:r>
          </a:p>
          <a:p>
            <a:pPr lvl="1"/>
            <a:r>
              <a:rPr lang="en-US" dirty="0" smtClean="0"/>
              <a:t>Works on clusters and Cray</a:t>
            </a:r>
          </a:p>
          <a:p>
            <a:pPr lvl="1"/>
            <a:r>
              <a:rPr lang="en-US" dirty="0" smtClean="0"/>
              <a:t>Would work with unmodified Horovod or LBANN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5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ECP Interaction: CODAR</a:t>
            </a:r>
            <a:r>
              <a:rPr lang="en-US" dirty="0" smtClean="0"/>
              <a:t>, CANDLE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Picture 2" descr="C:\cygwin\home\wozniak\collab\CANDLE-Papers\2017\AMD\CANDLE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451" y="5275163"/>
            <a:ext cx="1771239" cy="150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https://confluence.exascaleproject.org/download/attachments/9994365/CODAR.png?version=2&amp;modificationDate=1482404131000&amp;api=v2"/>
          <p:cNvSpPr>
            <a:spLocks noChangeAspect="1" noChangeArrowheads="1"/>
          </p:cNvSpPr>
          <p:nvPr/>
        </p:nvSpPr>
        <p:spPr bwMode="auto">
          <a:xfrm>
            <a:off x="155575" y="-114300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https://confluence.exascaleproject.org/download/attachments/9994365/CODAR.png?version=2&amp;modificationDate=1482404131000&amp;api=v2"/>
          <p:cNvSpPr>
            <a:spLocks noChangeAspect="1" noChangeArrowheads="1"/>
          </p:cNvSpPr>
          <p:nvPr/>
        </p:nvSpPr>
        <p:spPr bwMode="auto">
          <a:xfrm>
            <a:off x="307975" y="-99060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https://confluence.exascaleproject.org/download/attachments/9994365/CODAR.png?version=2&amp;modificationDate=1482404131000&amp;api=v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C:\cygwin\home\wozniak\mcs\pubs\materials\CODAR-img\COD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73" y="5275163"/>
            <a:ext cx="1683521" cy="145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99994"/>
            <a:ext cx="4232366" cy="4871721"/>
          </a:xfrm>
        </p:spPr>
        <p:txBody>
          <a:bodyPr/>
          <a:lstStyle/>
          <a:p>
            <a:r>
              <a:rPr lang="en-US" b="1" dirty="0" smtClean="0"/>
              <a:t>CANDLE </a:t>
            </a:r>
            <a:r>
              <a:rPr lang="en-US" dirty="0" smtClean="0"/>
              <a:t>workflows produce a great number of medium-sized ML models</a:t>
            </a:r>
          </a:p>
          <a:p>
            <a:r>
              <a:rPr lang="en-US" b="1" dirty="0" smtClean="0"/>
              <a:t>Goal:</a:t>
            </a:r>
            <a:r>
              <a:rPr lang="en-US" dirty="0" smtClean="0"/>
              <a:t> Cache these on compute node storage for </a:t>
            </a:r>
            <a:r>
              <a:rPr lang="en-US" i="1" dirty="0" smtClean="0"/>
              <a:t>possible</a:t>
            </a:r>
            <a:r>
              <a:rPr lang="en-US" dirty="0" smtClean="0"/>
              <a:t> later use. Need to flush to global FS before end of run, but many models will be discarded</a:t>
            </a:r>
          </a:p>
          <a:p>
            <a:r>
              <a:rPr lang="en-US" b="1" dirty="0" smtClean="0"/>
              <a:t>Approach:</a:t>
            </a:r>
            <a:r>
              <a:rPr lang="en-US" dirty="0" smtClean="0"/>
              <a:t> Integrated Swift/T workflow system used in CANDLE with DataSpaces client</a:t>
            </a:r>
            <a:endParaRPr lang="en-US" dirty="0"/>
          </a:p>
          <a:p>
            <a:r>
              <a:rPr lang="en-US" dirty="0" smtClean="0"/>
              <a:t>Provide an opportunity for workflow-based data analysis and I/O reduction</a:t>
            </a:r>
          </a:p>
          <a:p>
            <a:r>
              <a:rPr lang="en-US" dirty="0" smtClean="0"/>
              <a:t>Demonstrate the utility of node-local storage for complex workflows</a:t>
            </a:r>
            <a:br>
              <a:rPr lang="en-US" dirty="0" smtClean="0"/>
            </a:br>
            <a:endParaRPr lang="en-US" dirty="0" smtClean="0"/>
          </a:p>
          <a:p>
            <a:r>
              <a:rPr lang="en-US" sz="16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Scaling deep learning for cancer with advanced workflow storage </a:t>
            </a:r>
            <a:r>
              <a:rPr lang="en-US" sz="16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integration.  </a:t>
            </a:r>
            <a:br>
              <a:rPr lang="en-US" sz="16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Proc</a:t>
            </a:r>
            <a:r>
              <a:rPr lang="en-US" sz="16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. 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MLHPC @ </a:t>
            </a:r>
            <a:r>
              <a:rPr lang="en-US" sz="16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SC 2018. </a:t>
            </a:r>
            <a:endParaRPr lang="en-US" sz="1600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014211" y="1761344"/>
            <a:ext cx="3964898" cy="1184223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Swift/T training workflow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132356" y="2273510"/>
            <a:ext cx="1578963" cy="94438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CANDLE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benchmark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261070" y="2945567"/>
            <a:ext cx="1578963" cy="38974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TensorFlow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939920" y="2273510"/>
            <a:ext cx="1578963" cy="674555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CANDLE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060722" y="2798163"/>
            <a:ext cx="1578963" cy="38974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TensorFlow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609705" y="2437526"/>
            <a:ext cx="589238" cy="210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560987" y="209262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…</a:t>
            </a:r>
            <a:endParaRPr lang="en-US" sz="3600" b="1" dirty="0"/>
          </a:p>
        </p:txBody>
      </p:sp>
      <p:sp>
        <p:nvSpPr>
          <p:cNvPr id="17" name="Flowchart: Magnetic Disk 16"/>
          <p:cNvSpPr/>
          <p:nvPr/>
        </p:nvSpPr>
        <p:spPr>
          <a:xfrm>
            <a:off x="5014211" y="4504543"/>
            <a:ext cx="3964898" cy="612648"/>
          </a:xfrm>
          <a:prstGeom prst="flowChartMagneticDisk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Parallel FS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14211" y="3893694"/>
            <a:ext cx="3964898" cy="47219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DataSpaces</a:t>
            </a:r>
          </a:p>
        </p:txBody>
      </p:sp>
      <p:sp>
        <p:nvSpPr>
          <p:cNvPr id="19" name="Flowchart: Document 18"/>
          <p:cNvSpPr/>
          <p:nvPr/>
        </p:nvSpPr>
        <p:spPr>
          <a:xfrm>
            <a:off x="5332752" y="3582648"/>
            <a:ext cx="2226039" cy="434715"/>
          </a:xfrm>
          <a:prstGeom prst="flowChartDocumen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Good NN model</a:t>
            </a:r>
          </a:p>
        </p:txBody>
      </p:sp>
      <p:cxnSp>
        <p:nvCxnSpPr>
          <p:cNvPr id="21" name="Elbow Connector 20"/>
          <p:cNvCxnSpPr>
            <a:stCxn id="12" idx="2"/>
            <a:endCxn id="19" idx="0"/>
          </p:cNvCxnSpPr>
          <p:nvPr/>
        </p:nvCxnSpPr>
        <p:spPr>
          <a:xfrm rot="16200000" flipH="1">
            <a:off x="6124494" y="3261369"/>
            <a:ext cx="247337" cy="395220"/>
          </a:xfrm>
          <a:prstGeom prst="bentConnector3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9" idx="3"/>
            <a:endCxn id="15" idx="2"/>
          </p:cNvCxnSpPr>
          <p:nvPr/>
        </p:nvCxnSpPr>
        <p:spPr>
          <a:xfrm flipV="1">
            <a:off x="7558791" y="3187907"/>
            <a:ext cx="291413" cy="612099"/>
          </a:xfrm>
          <a:prstGeom prst="bentConnector2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00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TOWARD </a:t>
            </a:r>
            <a:r>
              <a:rPr lang="en-US" dirty="0" err="1" smtClean="0"/>
              <a:t>MPI_COMM_Launch</a:t>
            </a:r>
            <a:r>
              <a:rPr lang="en-US" dirty="0" smtClean="0"/>
              <a:t>()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28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</a:t>
            </a:r>
            <a:r>
              <a:rPr lang="en-US" dirty="0" err="1" smtClean="0"/>
              <a:t>MPI_Launch</a:t>
            </a:r>
            <a:r>
              <a:rPr lang="en-US" dirty="0" smtClean="0"/>
              <a:t> feature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3793"/>
            <a:ext cx="8372901" cy="4422776"/>
          </a:xfrm>
        </p:spPr>
        <p:txBody>
          <a:bodyPr/>
          <a:lstStyle/>
          <a:p>
            <a:r>
              <a:rPr lang="en-US" dirty="0" smtClean="0"/>
              <a:t>Allows Swift/T to run external parallel programs on subcommunicators inside a large allocation on a big machine</a:t>
            </a:r>
          </a:p>
          <a:p>
            <a:endParaRPr lang="en-US" dirty="0"/>
          </a:p>
          <a:p>
            <a:r>
              <a:rPr lang="en-US" dirty="0" smtClean="0"/>
              <a:t>Swift/T syntax: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@par=8 launch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./my-program",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[],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envs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[]);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 smtClean="0"/>
          </a:p>
          <a:p>
            <a:r>
              <a:rPr lang="en-US" dirty="0" smtClean="0"/>
              <a:t>Provides:</a:t>
            </a:r>
          </a:p>
          <a:p>
            <a:pPr lvl="1"/>
            <a:r>
              <a:rPr lang="en-US" dirty="0" smtClean="0"/>
              <a:t>Scalable, in-place job launch</a:t>
            </a:r>
          </a:p>
          <a:p>
            <a:pPr lvl="1"/>
            <a:r>
              <a:rPr lang="en-US" dirty="0" smtClean="0"/>
              <a:t>Handles cases where called program crashes</a:t>
            </a:r>
          </a:p>
          <a:p>
            <a:pPr lvl="1"/>
            <a:r>
              <a:rPr lang="en-US" dirty="0" smtClean="0"/>
              <a:t>Can pack many such variably-sized programs within a large workflow</a:t>
            </a:r>
          </a:p>
          <a:p>
            <a:pPr lvl="1"/>
            <a:endParaRPr lang="en-US" dirty="0"/>
          </a:p>
          <a:p>
            <a:r>
              <a:rPr lang="en-US" dirty="0" smtClean="0"/>
              <a:t>Based on a proposed MPI function (available on clusters and Cray): </a:t>
            </a:r>
          </a:p>
          <a:p>
            <a:pPr marL="0" indent="0">
              <a:buNone/>
            </a:pP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MPIX_Comm_launch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char *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cmd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, char **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argv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MPI_Info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info,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MPI_Comm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comm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</a:t>
            </a:r>
            <a:r>
              <a:rPr lang="en-US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*</a:t>
            </a:r>
            <a:r>
              <a:rPr lang="en-US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exit_code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lvl="1"/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30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U. Chicago hospitals: </a:t>
            </a:r>
            <a:r>
              <a:rPr lang="en-US" dirty="0" smtClean="0"/>
              <a:t>Cancer Ensembles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7788"/>
            <a:ext cx="8372901" cy="4544983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Parameter fitting for biological phenomenon (DNA repair rate) via massive scale evolutionary algorithm in Swift/T framework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Best paper at SC Cancer Workshop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160888" y="5812258"/>
            <a:ext cx="5439905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Anatomic-scale cancer modeling </a:t>
            </a:r>
            <a:r>
              <a:rPr lang="en-US" sz="1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using the </a:t>
            </a:r>
            <a:r>
              <a:rPr lang="en-US" sz="14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/>
            </a:r>
            <a:br>
              <a:rPr lang="en-US" sz="14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en-US" sz="14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Extreme-scale </a:t>
            </a:r>
            <a:r>
              <a:rPr lang="en-US" sz="1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Model Exploration with Swift (EMEWS) </a:t>
            </a:r>
            <a:r>
              <a:rPr lang="en-US" sz="14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framework.</a:t>
            </a:r>
            <a: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 </a:t>
            </a:r>
            <a:r>
              <a:rPr lang="en-US" sz="1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Proc. Cancer Workshop @ SC, 2016</a:t>
            </a:r>
            <a:br>
              <a:rPr lang="en-US" sz="1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en-US" sz="1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(Best paper)</a:t>
            </a:r>
            <a:endParaRPr lang="en-US" sz="14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6" name="Picture 2" descr="C:\cygwin\home\wozniak\mcs\pubs\slides\2016\JointLab\slide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12" y="2228604"/>
            <a:ext cx="3190979" cy="239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cygwin\home\wozniak\mcs\pubs\slides\2016\JointLab\slide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88" y="2228605"/>
            <a:ext cx="4683933" cy="351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65" y="4681503"/>
            <a:ext cx="3773818" cy="188690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300396" y="5732538"/>
            <a:ext cx="4775229" cy="0"/>
          </a:xfrm>
          <a:prstGeom prst="line">
            <a:avLst/>
          </a:prstGeom>
          <a:ln w="6350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47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56179"/>
            <a:ext cx="8372901" cy="828948"/>
          </a:xfrm>
        </p:spPr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1260725"/>
            <a:ext cx="8372901" cy="5222056"/>
          </a:xfrm>
        </p:spPr>
        <p:txBody>
          <a:bodyPr/>
          <a:lstStyle/>
          <a:p>
            <a:r>
              <a:rPr lang="en-US" dirty="0" smtClean="0"/>
              <a:t>Want to run scientific ensembles </a:t>
            </a:r>
            <a:r>
              <a:rPr lang="en-US" b="1" i="1" dirty="0" smtClean="0"/>
              <a:t>controlled by </a:t>
            </a:r>
            <a:r>
              <a:rPr lang="en-US" dirty="0" smtClean="0"/>
              <a:t>C/C++/Fortran programs:</a:t>
            </a:r>
          </a:p>
          <a:p>
            <a:pPr lvl="1"/>
            <a:r>
              <a:rPr lang="en-US" dirty="0" smtClean="0"/>
              <a:t>Parameter sweeps, searches, optimizations</a:t>
            </a:r>
          </a:p>
          <a:p>
            <a:pPr lvl="1"/>
            <a:r>
              <a:rPr lang="en-US" dirty="0" smtClean="0"/>
              <a:t>Tests under varying parameters and process counts</a:t>
            </a:r>
          </a:p>
          <a:p>
            <a:pPr lvl="1"/>
            <a:r>
              <a:rPr lang="en-US" dirty="0" smtClean="0"/>
              <a:t>Workflows and code coupling cases where jobs can exit or fail</a:t>
            </a:r>
          </a:p>
          <a:p>
            <a:pPr marL="284162" lvl="1" indent="0">
              <a:buNone/>
            </a:pPr>
            <a:endParaRPr lang="en-US" dirty="0"/>
          </a:p>
          <a:p>
            <a:r>
              <a:rPr lang="en-US" dirty="0" smtClean="0"/>
              <a:t>State of the art:</a:t>
            </a:r>
          </a:p>
          <a:p>
            <a:pPr lvl="1"/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MPI_Comm_spawn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n-US" dirty="0" smtClean="0"/>
              <a:t>has limited availability</a:t>
            </a:r>
          </a:p>
          <a:p>
            <a:pPr lvl="2"/>
            <a:r>
              <a:rPr lang="en-US" dirty="0" smtClean="0"/>
              <a:t>in part due to complexity of implementing?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MPI_Comm_spawn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n-US" dirty="0" smtClean="0"/>
              <a:t>does not support job exit detection and failures</a:t>
            </a:r>
          </a:p>
          <a:p>
            <a:pPr lvl="1"/>
            <a:r>
              <a:rPr lang="en-US" dirty="0" smtClean="0"/>
              <a:t>Users write complex shell scripts against vendor-specific job launchers</a:t>
            </a:r>
          </a:p>
          <a:p>
            <a:endParaRPr lang="en-US" dirty="0" smtClean="0"/>
          </a:p>
          <a:p>
            <a:r>
              <a:rPr lang="en-US" dirty="0" smtClean="0"/>
              <a:t>Proposing an alternate function: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MPI_Comm_launch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endParaRPr lang="en-US" dirty="0" smtClean="0"/>
          </a:p>
          <a:p>
            <a:r>
              <a:rPr lang="en-US" dirty="0" smtClean="0"/>
              <a:t>Implemented on clusters (via MPICH/</a:t>
            </a:r>
            <a:r>
              <a:rPr lang="en-US" dirty="0" err="1" smtClean="0"/>
              <a:t>mpiexec</a:t>
            </a:r>
            <a:r>
              <a:rPr lang="en-US" dirty="0" smtClean="0"/>
              <a:t> hack) and by a vendor (internal)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39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MPI_COMM_LAUNCH():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5" y="2640033"/>
            <a:ext cx="8372901" cy="3418936"/>
          </a:xfrm>
        </p:spPr>
        <p:txBody>
          <a:bodyPr/>
          <a:lstStyle/>
          <a:p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nt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MPIX_Comm_launch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char *</a:t>
            </a:r>
            <a:r>
              <a:rPr lang="en-US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cmd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char **</a:t>
            </a:r>
            <a:r>
              <a:rPr lang="en-US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argv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</a:p>
          <a:p>
            <a:pPr marL="0" indent="0">
              <a:buNone/>
            </a:pP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</a:t>
            </a:r>
            <a:r>
              <a:rPr lang="en-US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MPI_Info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info, </a:t>
            </a:r>
            <a:r>
              <a:rPr lang="en-US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MPI_Comm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comm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</a:t>
            </a:r>
            <a:r>
              <a:rPr lang="en-US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*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exit_code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+mj-lt"/>
                <a:cs typeface="Courier New" panose="02070309020205020404" pitchFamily="49" charset="0"/>
              </a:rPr>
              <a:t>Runs “in-place” on given communicator- no interaction with scheduler, etc.</a:t>
            </a:r>
          </a:p>
          <a:p>
            <a:r>
              <a:rPr lang="en-US" dirty="0" smtClean="0">
                <a:latin typeface="+mj-lt"/>
                <a:cs typeface="Courier New" panose="02070309020205020404" pitchFamily="49" charset="0"/>
              </a:rPr>
              <a:t>Parent is blocked</a:t>
            </a:r>
          </a:p>
          <a:p>
            <a:r>
              <a:rPr lang="en-US" dirty="0" smtClean="0">
                <a:latin typeface="+mj-lt"/>
                <a:cs typeface="Courier New" panose="02070309020205020404" pitchFamily="49" charset="0"/>
              </a:rPr>
              <a:t>No communication between parent and child </a:t>
            </a:r>
          </a:p>
          <a:p>
            <a:r>
              <a:rPr lang="en-US" dirty="0" smtClean="0">
                <a:latin typeface="+mj-lt"/>
                <a:cs typeface="Courier New" panose="02070309020205020404" pitchFamily="49" charset="0"/>
              </a:rPr>
              <a:t>Parent gets exit code- easy recovery from child failures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95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MPI_COMM_LAUNCH(): </a:t>
            </a:r>
            <a:r>
              <a:rPr lang="en-US" dirty="0" smtClean="0"/>
              <a:t>Benefits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1877795"/>
            <a:ext cx="8558911" cy="4422776"/>
          </a:xfrm>
        </p:spPr>
        <p:txBody>
          <a:bodyPr/>
          <a:lstStyle/>
          <a:p>
            <a:r>
              <a:rPr lang="en-US" dirty="0">
                <a:cs typeface="Courier New" panose="02070309020205020404" pitchFamily="49" charset="0"/>
              </a:rPr>
              <a:t>Allows user to use familiar communicator management to </a:t>
            </a:r>
            <a:r>
              <a:rPr lang="en-US" dirty="0" smtClean="0">
                <a:cs typeface="Courier New" panose="02070309020205020404" pitchFamily="49" charset="0"/>
              </a:rPr>
              <a:t>setup </a:t>
            </a:r>
            <a:r>
              <a:rPr lang="en-US" dirty="0" err="1" smtClean="0">
                <a:cs typeface="Courier New" panose="02070309020205020404" pitchFamily="49" charset="0"/>
              </a:rPr>
              <a:t>subjob</a:t>
            </a:r>
            <a:endParaRPr lang="en-US" dirty="0" smtClean="0">
              <a:cs typeface="Courier New" panose="02070309020205020404" pitchFamily="49" charset="0"/>
            </a:endParaRPr>
          </a:p>
          <a:p>
            <a:pPr lvl="1"/>
            <a:r>
              <a:rPr lang="en-US" dirty="0" smtClean="0">
                <a:cs typeface="Courier New" panose="02070309020205020404" pitchFamily="49" charset="0"/>
              </a:rPr>
              <a:t>We have done things with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MPI_Comm_split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n-US" dirty="0" smtClean="0">
                <a:cs typeface="Courier New" panose="02070309020205020404" pitchFamily="49" charset="0"/>
              </a:rPr>
              <a:t>and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MPI_Comm_create_group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lvl="1"/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+mj-lt"/>
                <a:cs typeface="Courier New" panose="02070309020205020404" pitchFamily="49" charset="0"/>
              </a:rPr>
              <a:t>Easy to work with unmodified child codes</a:t>
            </a:r>
            <a:endParaRPr lang="en-US" dirty="0">
              <a:latin typeface="+mj-lt"/>
              <a:cs typeface="Courier New" panose="02070309020205020404" pitchFamily="49" charset="0"/>
            </a:endParaRPr>
          </a:p>
          <a:p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+mj-lt"/>
                <a:cs typeface="Courier New" panose="02070309020205020404" pitchFamily="49" charset="0"/>
              </a:rPr>
              <a:t>Allows for the development of MPI-based workload management systems</a:t>
            </a:r>
          </a:p>
          <a:p>
            <a:pPr lvl="1"/>
            <a:r>
              <a:rPr lang="en-US" dirty="0" smtClean="0">
                <a:latin typeface="+mj-lt"/>
                <a:cs typeface="Courier New" panose="02070309020205020404" pitchFamily="49" charset="0"/>
              </a:rPr>
              <a:t>Write simple test harnesses or parameter sweeps in C or Fortran + MPI</a:t>
            </a:r>
          </a:p>
          <a:p>
            <a:pPr lvl="1"/>
            <a:r>
              <a:rPr lang="en-US" dirty="0" smtClean="0">
                <a:latin typeface="+mj-lt"/>
                <a:cs typeface="Courier New" panose="02070309020205020404" pitchFamily="49" charset="0"/>
              </a:rPr>
              <a:t>Or use an MPI-based system like ADLB, Swift/T, or MPI-Bash </a:t>
            </a:r>
            <a:br>
              <a:rPr lang="en-US" dirty="0" smtClean="0">
                <a:latin typeface="+mj-lt"/>
                <a:cs typeface="Courier New" panose="02070309020205020404" pitchFamily="49" charset="0"/>
              </a:rPr>
            </a:br>
            <a:r>
              <a:rPr lang="en-US" dirty="0" smtClean="0">
                <a:latin typeface="+mj-lt"/>
                <a:cs typeface="Courier New" panose="02070309020205020404" pitchFamily="49" charset="0"/>
              </a:rPr>
              <a:t>(all implemented!)</a:t>
            </a:r>
          </a:p>
          <a:p>
            <a:pPr lvl="1"/>
            <a:r>
              <a:rPr lang="en-US" dirty="0" smtClean="0">
                <a:latin typeface="+mj-lt"/>
                <a:cs typeface="Courier New" panose="02070309020205020404" pitchFamily="49" charset="0"/>
              </a:rPr>
              <a:t>Possibly work with other parallel programming systems?</a:t>
            </a:r>
          </a:p>
          <a:p>
            <a:pPr lvl="2"/>
            <a:r>
              <a:rPr lang="en-US" b="1" dirty="0" smtClean="0">
                <a:latin typeface="+mj-lt"/>
                <a:cs typeface="Courier New" panose="02070309020205020404" pitchFamily="49" charset="0"/>
              </a:rPr>
              <a:t>Collaboration opportunity?</a:t>
            </a:r>
          </a:p>
          <a:p>
            <a:pPr lvl="2"/>
            <a:endParaRPr lang="en-US" b="1" dirty="0">
              <a:latin typeface="+mj-lt"/>
              <a:cs typeface="Courier New" panose="02070309020205020404" pitchFamily="49" charset="0"/>
            </a:endParaRPr>
          </a:p>
          <a:p>
            <a:pPr lvl="2"/>
            <a:endParaRPr lang="en-US" b="1" dirty="0" smtClean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98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Swift/T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75" y="5654759"/>
            <a:ext cx="8372901" cy="620285"/>
          </a:xfrm>
        </p:spPr>
        <p:txBody>
          <a:bodyPr/>
          <a:lstStyle/>
          <a:p>
            <a:r>
              <a:rPr lang="en-US" sz="1600" dirty="0" smtClean="0">
                <a:latin typeface="+mj-lt"/>
                <a:cs typeface="Consolas" panose="020B0609020204030204" pitchFamily="49" charset="0"/>
              </a:rPr>
              <a:t>Child tasks are load-balanced, 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MPI_Comm_create_group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sz="1600" dirty="0" smtClean="0">
                <a:latin typeface="+mj-lt"/>
                <a:cs typeface="Consolas" panose="020B0609020204030204" pitchFamily="49" charset="0"/>
              </a:rPr>
              <a:t> is done automatically!  </a:t>
            </a:r>
            <a:endParaRPr lang="en-US" sz="1600" dirty="0">
              <a:latin typeface="+mj-lt"/>
              <a:cs typeface="Consolas" panose="020B0609020204030204" pitchFamily="49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When file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dirty="0" smtClean="0"/>
              <a:t> is created, launch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dirty="0" smtClean="0"/>
              <a:t> sub jobs of varying size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76572" y="2029158"/>
            <a:ext cx="6468437" cy="255454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file B[]; // Define an array of file variables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A =&gt; {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foreach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in [0:N-1]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file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B_i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&lt;"B-%i.txt"%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&gt;;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string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args_B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[] = [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int2string(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), 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filename(A), filename(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B_i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 ];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@par=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launch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("./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child.x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",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args_B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 =&gt;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B_i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= touch();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B[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] =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B_i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}}</a:t>
            </a:r>
          </a:p>
          <a:p>
            <a:endParaRPr lang="en-US" sz="1600" dirty="0" err="1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71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MPI-Bash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1877795"/>
            <a:ext cx="8372901" cy="947387"/>
          </a:xfrm>
        </p:spPr>
        <p:txBody>
          <a:bodyPr/>
          <a:lstStyle/>
          <a:p>
            <a:r>
              <a:rPr lang="en-US" dirty="0" smtClean="0"/>
              <a:t>Forked and extended for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MPI_Comm_launch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dirty="0" smtClean="0">
                <a:latin typeface="+mj-lt"/>
                <a:cs typeface="Courier New" panose="02070309020205020404" pitchFamily="49" charset="0"/>
              </a:rPr>
              <a:t>by Wozniak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Author: Scott </a:t>
            </a:r>
            <a:r>
              <a:rPr lang="en-US" dirty="0" smtClean="0"/>
              <a:t>Pakin (LANL)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6839" y="2284063"/>
            <a:ext cx="3826689" cy="3046988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#! /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usr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/bin/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env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mpibash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sz="12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enable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-f mpibash.so </a:t>
            </a:r>
            <a:endParaRPr lang="en-US" sz="12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mpi_init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mpi_init</a:t>
            </a:r>
            <a:endParaRPr lang="en-US" sz="12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mpi_comm_rank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rank</a:t>
            </a:r>
          </a:p>
          <a:p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mpi_barrier</a:t>
            </a:r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if [ $rank -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eq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0 ] ; then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iter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=0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	while [ $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iter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-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lt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$niters ] ; do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	   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mpi_send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1 X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	   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mpi_recv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1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msginfo</a:t>
            </a:r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	    let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iter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	done</a:t>
            </a:r>
          </a:p>
          <a:p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. . .</a:t>
            </a:r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# Run with: </a:t>
            </a:r>
          </a:p>
          <a:p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$ 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mpirun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-np 16 ./my-script.sh</a:t>
            </a:r>
            <a:endParaRPr lang="en-US" sz="12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77330" y="2303177"/>
            <a:ext cx="3565737" cy="3046988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#! /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usr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/bin/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env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mpibash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sz="12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enable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-f mpibash.so </a:t>
            </a:r>
            <a:endParaRPr lang="en-US" sz="12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mpi_init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mpi_init</a:t>
            </a:r>
            <a:endParaRPr lang="en-US" sz="12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mpi_comm_rank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rank</a:t>
            </a:r>
          </a:p>
          <a:p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mpi_comm_split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$rank $rank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newcomm</a:t>
            </a:r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echo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newcomm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: $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newcomm</a:t>
            </a:r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mpi_comm_set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$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newcomm</a:t>
            </a:r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mpi_comm_rank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rank</a:t>
            </a:r>
          </a:p>
          <a:p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mpi_comm_launch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my-simulator</a:t>
            </a:r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echo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exit_code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$?</a:t>
            </a:r>
          </a:p>
          <a:p>
            <a:endParaRPr lang="en-US" sz="12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. . .</a:t>
            </a:r>
          </a:p>
        </p:txBody>
      </p:sp>
      <p:sp>
        <p:nvSpPr>
          <p:cNvPr id="7" name="Rectangle 6"/>
          <p:cNvSpPr/>
          <p:nvPr/>
        </p:nvSpPr>
        <p:spPr>
          <a:xfrm>
            <a:off x="546838" y="5453379"/>
            <a:ext cx="38266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Current use case: </a:t>
            </a:r>
            <a:r>
              <a:rPr lang="en-US" dirty="0" smtClean="0"/>
              <a:t>doing send and </a:t>
            </a:r>
            <a:r>
              <a:rPr lang="en-US" dirty="0" err="1" smtClean="0"/>
              <a:t>recv</a:t>
            </a:r>
            <a:r>
              <a:rPr lang="en-US" dirty="0" smtClean="0"/>
              <a:t> from inside Bash!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77330" y="5453379"/>
            <a:ext cx="39773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Proposed use case: </a:t>
            </a:r>
            <a:r>
              <a:rPr lang="en-US" dirty="0" smtClean="0"/>
              <a:t>doing job configuration and launch from inside Bash (isn’t this what we want?)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60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NewER</a:t>
            </a:r>
            <a:r>
              <a:rPr lang="en-US" dirty="0" smtClean="0"/>
              <a:t> </a:t>
            </a:r>
            <a:r>
              <a:rPr lang="en-US" dirty="0" err="1" smtClean="0"/>
              <a:t>MPI_Launch_MULTI</a:t>
            </a:r>
            <a:r>
              <a:rPr lang="en-US" dirty="0" smtClean="0"/>
              <a:t> feature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Swift/T to run external parallel program groups on subcommunicators inside a large allocation on a big machine</a:t>
            </a:r>
          </a:p>
          <a:p>
            <a:pPr lvl="1"/>
            <a:r>
              <a:rPr lang="en-US" dirty="0" smtClean="0"/>
              <a:t>Call these groups Functional Online Bundles (FOBs)</a:t>
            </a:r>
          </a:p>
          <a:p>
            <a:endParaRPr lang="en-US" dirty="0"/>
          </a:p>
          <a:p>
            <a:r>
              <a:rPr lang="en-US" dirty="0" smtClean="0"/>
              <a:t>Swift/T syntax: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@par=8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launch_multi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(procs[], programs[],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[][],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envs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[][],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					   &lt;colors&gt;);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 smtClean="0"/>
          </a:p>
          <a:p>
            <a:r>
              <a:rPr lang="en-US" dirty="0" smtClean="0"/>
              <a:t>Provides:</a:t>
            </a:r>
          </a:p>
          <a:p>
            <a:pPr lvl="1"/>
            <a:r>
              <a:rPr lang="en-US" dirty="0" smtClean="0"/>
              <a:t>Scalable, in-place simultaneous job launch </a:t>
            </a:r>
          </a:p>
          <a:p>
            <a:pPr lvl="1"/>
            <a:r>
              <a:rPr lang="en-US" dirty="0" smtClean="0"/>
              <a:t>The programs are able to find each other and communicate with ADIOS </a:t>
            </a:r>
            <a:br>
              <a:rPr lang="en-US" dirty="0" smtClean="0"/>
            </a:br>
            <a:r>
              <a:rPr lang="en-US" dirty="0" smtClean="0"/>
              <a:t>(or other techniques)</a:t>
            </a:r>
          </a:p>
          <a:p>
            <a:pPr lvl="1"/>
            <a:r>
              <a:rPr lang="en-US" dirty="0" smtClean="0"/>
              <a:t>Job layout can be controlled with the optional colors argument</a:t>
            </a:r>
          </a:p>
          <a:p>
            <a:pPr lvl="1"/>
            <a:r>
              <a:rPr lang="en-US" dirty="0" smtClean="0"/>
              <a:t>A variety of other controls are available via special environment variables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63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 abstractions for in situ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provide workflow structure to capture in situ communication</a:t>
            </a:r>
          </a:p>
          <a:p>
            <a:r>
              <a:rPr lang="en-US" dirty="0" smtClean="0"/>
              <a:t>Default load-balanced scheduling results in disordered layout</a:t>
            </a:r>
          </a:p>
          <a:p>
            <a:r>
              <a:rPr lang="en-US" dirty="0" smtClean="0"/>
              <a:t>L: LAMMPS    A: ADIOS    V: </a:t>
            </a:r>
            <a:r>
              <a:rPr lang="en-US" dirty="0" err="1" smtClean="0"/>
              <a:t>Voro</a:t>
            </a:r>
            <a:r>
              <a:rPr lang="en-US" dirty="0" smtClean="0"/>
              <a:t>++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6" name="Picture 6" descr="C:\cygwin\home\wozniak\mcs\slides\2018\CELS-Nowell\LAV-mult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712" y="2865658"/>
            <a:ext cx="3811892" cy="304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cygwin\home\wozniak\mcs\slides\2018\CELS-Nowell\LAV-launc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936" y="2875865"/>
            <a:ext cx="2870147" cy="229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32168" y="5891957"/>
            <a:ext cx="4718842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MPI jobs within MPI jobs: A practical way of enabling task-level fault-tolerance in HPC </a:t>
            </a:r>
            <a:r>
              <a:rPr lang="en-US" sz="14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workflows.</a:t>
            </a:r>
            <a:r>
              <a:rPr lang="en-US" sz="1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Wozniak</a:t>
            </a:r>
            <a: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1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Dorier, et al. FGCS </a:t>
            </a:r>
            <a: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101, 2019.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06761" y="5845852"/>
            <a:ext cx="4238356" cy="0"/>
          </a:xfrm>
          <a:prstGeom prst="line">
            <a:avLst/>
          </a:prstGeom>
          <a:ln w="6350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rot="16200000" flipH="1">
            <a:off x="3792286" y="4828304"/>
            <a:ext cx="287380" cy="1127521"/>
          </a:xfrm>
          <a:prstGeom prst="bentConnector2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372215" y="5213915"/>
            <a:ext cx="13580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/>
              <a:t>a</a:t>
            </a:r>
            <a:r>
              <a:rPr lang="en-US" sz="1400" dirty="0" err="1" smtClean="0"/>
              <a:t>dd’l</a:t>
            </a:r>
            <a:r>
              <a:rPr lang="en-US" sz="1400" dirty="0" smtClean="0"/>
              <a:t> structure!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3955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Swift/T Home: http://</a:t>
            </a:r>
            <a:r>
              <a:rPr lang="en-US" dirty="0" smtClean="0"/>
              <a:t>swift-lang.org/Swift-T</a:t>
            </a:r>
          </a:p>
          <a:p>
            <a:endParaRPr lang="en-US" dirty="0"/>
          </a:p>
          <a:p>
            <a:r>
              <a:rPr lang="en-US" dirty="0"/>
              <a:t>Swift/T Guide: http://</a:t>
            </a:r>
            <a:r>
              <a:rPr lang="en-US" dirty="0" smtClean="0"/>
              <a:t>swift-lang.github.io/swift-t/guide.html</a:t>
            </a:r>
          </a:p>
          <a:p>
            <a:endParaRPr lang="en-US" dirty="0"/>
          </a:p>
          <a:p>
            <a:r>
              <a:rPr lang="en-US" dirty="0" smtClean="0"/>
              <a:t>Swift/T </a:t>
            </a:r>
            <a:r>
              <a:rPr lang="en-US" dirty="0"/>
              <a:t>Sites Guide: http://</a:t>
            </a:r>
            <a:r>
              <a:rPr lang="en-US" dirty="0" smtClean="0"/>
              <a:t>swift-lang.github.io/swift-t/sites.html</a:t>
            </a:r>
          </a:p>
          <a:p>
            <a:endParaRPr lang="en-US" dirty="0"/>
          </a:p>
          <a:p>
            <a:r>
              <a:rPr lang="en-US" dirty="0" smtClean="0"/>
              <a:t>Swift/T GitHub: https</a:t>
            </a:r>
            <a:r>
              <a:rPr lang="en-US" dirty="0"/>
              <a:t>://</a:t>
            </a:r>
            <a:r>
              <a:rPr lang="en-US" dirty="0" smtClean="0"/>
              <a:t>github.com/swift-lang/swift-t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Support: https://groups.google.com/forum/#!</a:t>
            </a:r>
            <a:r>
              <a:rPr lang="en-US" dirty="0" smtClean="0"/>
              <a:t>forum/swift-t-user</a:t>
            </a:r>
          </a:p>
          <a:p>
            <a:endParaRPr lang="en-US" dirty="0"/>
          </a:p>
          <a:p>
            <a:r>
              <a:rPr lang="en-US" dirty="0" smtClean="0"/>
              <a:t>Book chapter (easiest introduction): </a:t>
            </a:r>
            <a:r>
              <a:rPr lang="en-US" dirty="0"/>
              <a:t>http://www.mcs.anl.gov/~</a:t>
            </a:r>
            <a:r>
              <a:rPr lang="en-US" dirty="0" smtClean="0"/>
              <a:t>wozniak/papers/ProgrammingModels_Swift_2015.pdf</a:t>
            </a:r>
          </a:p>
          <a:p>
            <a:endParaRPr lang="en-US" dirty="0"/>
          </a:p>
          <a:p>
            <a:r>
              <a:rPr lang="en-US" dirty="0"/>
              <a:t>Other </a:t>
            </a:r>
            <a:r>
              <a:rPr lang="en-US" dirty="0" smtClean="0"/>
              <a:t>papers: http</a:t>
            </a:r>
            <a:r>
              <a:rPr lang="en-US" dirty="0"/>
              <a:t>://swift-lang.github.io/swift-t/pubs.html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41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spcAft>
                <a:spcPts val="1800"/>
              </a:spcAft>
              <a:buNone/>
            </a:pPr>
            <a:endParaRPr lang="en-US" dirty="0"/>
          </a:p>
          <a:p>
            <a:endParaRPr lang="en-US" dirty="0"/>
          </a:p>
          <a:p>
            <a:r>
              <a:rPr lang="en-US" sz="1400" dirty="0"/>
              <a:t>This research was supported by the Exascale Computing Project (17-SC-20-SC), a joint project of the U.S. Department of Energy’s Office of Science and National Nuclear Security Administration, responsible for delivering a capable exascale ecosystem, including software, applications, and hardware technology, to support the nation’s exascale computing imperative.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55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APS: Crystal Coordinate Transformation 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1983"/>
            <a:ext cx="8372901" cy="4422775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Set </a:t>
            </a:r>
            <a:r>
              <a:rPr lang="en-US" dirty="0"/>
              <a:t>record for data collection at Cornell High Energy Synchrotron Source</a:t>
            </a:r>
            <a:br>
              <a:rPr lang="en-US" dirty="0"/>
            </a:br>
            <a:r>
              <a:rPr lang="en-US" sz="1400" dirty="0">
                <a:solidFill>
                  <a:schemeClr val="tx1"/>
                </a:solidFill>
              </a:rPr>
              <a:t>Argonne group sets record for largest x-ray dataset ever at </a:t>
            </a:r>
            <a:r>
              <a:rPr lang="en-US" sz="1400" dirty="0" smtClean="0">
                <a:solidFill>
                  <a:schemeClr val="tx1"/>
                </a:solidFill>
              </a:rPr>
              <a:t>CHESS, CHESS News 2015.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E434E-B384-A245-84B1-C534A8D5426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41986" name="Picture 2" descr="C:\cygwin\home\wozniak\mcs\pubs\slides\CCL_2013\-Xcavate- Crystal Coordinate transformation workflow in Swift-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67" y="2204500"/>
            <a:ext cx="7181395" cy="380396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054" y="3327850"/>
            <a:ext cx="995362" cy="98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3"/>
          <p:cNvSpPr txBox="1">
            <a:spLocks/>
          </p:cNvSpPr>
          <p:nvPr/>
        </p:nvSpPr>
        <p:spPr>
          <a:xfrm>
            <a:off x="457200" y="932730"/>
            <a:ext cx="8372901" cy="499715"/>
          </a:xfrm>
          <a:prstGeom prst="rect">
            <a:avLst/>
          </a:prstGeom>
          <a:ln/>
        </p:spPr>
        <p:txBody>
          <a:bodyPr vert="horz" lIns="0" tIns="45720" rIns="0" bIns="0" rtlCol="0" anchor="b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57200">
              <a:lnSpc>
                <a:spcPct val="90000"/>
              </a:lnSpc>
            </a:pPr>
            <a:r>
              <a:rPr lang="en-US" sz="2000" b="1" dirty="0" smtClean="0">
                <a:solidFill>
                  <a:srgbClr val="00609C"/>
                </a:solidFill>
              </a:rPr>
              <a:t>MapReduce-like </a:t>
            </a:r>
            <a:r>
              <a:rPr lang="en-US" sz="2000" b="1" dirty="0">
                <a:solidFill>
                  <a:srgbClr val="00609C"/>
                </a:solidFill>
              </a:rPr>
              <a:t>pattern expressed elegantly in </a:t>
            </a:r>
            <a:r>
              <a:rPr lang="en-US" sz="2000" b="1" dirty="0" smtClean="0">
                <a:solidFill>
                  <a:srgbClr val="00609C"/>
                </a:solidFill>
              </a:rPr>
              <a:t>Swift</a:t>
            </a:r>
            <a:endParaRPr lang="en-US" sz="2000" b="1" dirty="0">
              <a:solidFill>
                <a:srgbClr val="00609C"/>
              </a:solidFill>
            </a:endParaRPr>
          </a:p>
        </p:txBody>
      </p:sp>
      <p:pic>
        <p:nvPicPr>
          <p:cNvPr id="1029" name="Picture 5" descr="nexp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757" y="1719738"/>
            <a:ext cx="977207" cy="96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99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when the task is </a:t>
            </a:r>
            <a:r>
              <a:rPr lang="en-US" dirty="0" err="1" smtClean="0"/>
              <a:t>mpi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1983"/>
            <a:ext cx="8372901" cy="4965729"/>
          </a:xfrm>
        </p:spPr>
        <p:txBody>
          <a:bodyPr/>
          <a:lstStyle/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Background: Overview of the Swift/T language</a:t>
            </a:r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Advanced features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Big data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Model exploration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Parallel tasks</a:t>
            </a: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Example application: Cancer Deep Learning Environment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Parallel tasks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Toward MPI-based workflows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Requirements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Standardization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E434E-B384-A245-84B1-C534A8D5426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>
            <a:off x="457200" y="932730"/>
            <a:ext cx="8372901" cy="499715"/>
          </a:xfrm>
          <a:prstGeom prst="rect">
            <a:avLst/>
          </a:prstGeom>
          <a:ln/>
        </p:spPr>
        <p:txBody>
          <a:bodyPr vert="horz" lIns="0" tIns="45720" rIns="0" bIns="0" rtlCol="0" anchor="b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57200">
              <a:lnSpc>
                <a:spcPct val="90000"/>
              </a:lnSpc>
            </a:pPr>
            <a:r>
              <a:rPr lang="en-US" sz="2000" b="1" dirty="0" smtClean="0">
                <a:solidFill>
                  <a:srgbClr val="00609C"/>
                </a:solidFill>
              </a:rPr>
              <a:t>Outline</a:t>
            </a:r>
            <a:endParaRPr lang="en-US" sz="2000" b="1" dirty="0">
              <a:solidFill>
                <a:srgbClr val="0060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41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Swift/T basics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04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Goals of the Swift language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6089"/>
            <a:ext cx="8229600" cy="2133600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Swift was designed to handle many aspects of the computing </a:t>
            </a:r>
            <a:r>
              <a:rPr lang="en-US" dirty="0" smtClean="0"/>
              <a:t>campaign</a:t>
            </a:r>
          </a:p>
          <a:p>
            <a:pPr marL="0" indent="0">
              <a:buNone/>
            </a:pPr>
            <a:endParaRPr lang="en-US" dirty="0"/>
          </a:p>
          <a:p>
            <a:r>
              <a:rPr lang="en-GB" dirty="0" smtClean="0"/>
              <a:t>Make </a:t>
            </a:r>
            <a:r>
              <a:rPr lang="en-GB" dirty="0"/>
              <a:t>it easy to run large batteries of external program or library </a:t>
            </a:r>
            <a:r>
              <a:rPr lang="en-GB" dirty="0" smtClean="0"/>
              <a:t>executions</a:t>
            </a:r>
            <a:endParaRPr lang="en-US" dirty="0" smtClean="0"/>
          </a:p>
          <a:p>
            <a:r>
              <a:rPr lang="en-US" dirty="0" smtClean="0"/>
              <a:t>Ability to integrate many application components into a new workflow application</a:t>
            </a:r>
          </a:p>
          <a:p>
            <a:r>
              <a:rPr lang="en-GB" dirty="0"/>
              <a:t>Enable complex tasks based in other scripting languages (e.g., Python) or parallel MPI </a:t>
            </a:r>
            <a:r>
              <a:rPr lang="en-GB" dirty="0" smtClean="0"/>
              <a:t>tasks</a:t>
            </a:r>
            <a:endParaRPr lang="en-US" dirty="0"/>
          </a:p>
          <a:p>
            <a:r>
              <a:rPr lang="en-GB" dirty="0"/>
              <a:t>Provide rich programming language at the top level – fully </a:t>
            </a:r>
            <a:r>
              <a:rPr lang="en-GB" dirty="0" smtClean="0"/>
              <a:t>generic</a:t>
            </a:r>
            <a:endParaRPr lang="en-US" dirty="0" smtClean="0"/>
          </a:p>
          <a:p>
            <a:r>
              <a:rPr lang="en-US" dirty="0" smtClean="0"/>
              <a:t>Data structures for complex data organization</a:t>
            </a:r>
          </a:p>
          <a:p>
            <a:r>
              <a:rPr lang="en-US" dirty="0" smtClean="0"/>
              <a:t>Portability- separate site-specific configuration from application logic</a:t>
            </a:r>
            <a:endParaRPr lang="en-US" dirty="0"/>
          </a:p>
          <a:p>
            <a:r>
              <a:rPr lang="en-US" dirty="0" smtClean="0"/>
              <a:t>Logging, provenance, and plotting features</a:t>
            </a:r>
          </a:p>
          <a:p>
            <a:r>
              <a:rPr lang="en-GB" dirty="0"/>
              <a:t>Support implicit concurrency and conventional programming </a:t>
            </a:r>
            <a:r>
              <a:rPr lang="en-GB" dirty="0" smtClean="0"/>
              <a:t>constructs</a:t>
            </a: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E434E-B384-A245-84B1-C534A8D54264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29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Swift </a:t>
            </a:r>
            <a:r>
              <a:rPr lang="en-GB" dirty="0"/>
              <a:t>programming </a:t>
            </a:r>
            <a:r>
              <a:rPr lang="en-GB" dirty="0" smtClean="0"/>
              <a:t>model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90335"/>
            <a:ext cx="8372901" cy="2332435"/>
          </a:xfrm>
        </p:spPr>
        <p:txBody>
          <a:bodyPr/>
          <a:lstStyle/>
          <a:p>
            <a:r>
              <a:rPr lang="en-GB" dirty="0">
                <a:latin typeface="Courier New" pitchFamily="49" charset="0"/>
                <a:cs typeface="Courier New" pitchFamily="49" charset="0"/>
              </a:rPr>
              <a:t>F() </a:t>
            </a:r>
            <a:r>
              <a:rPr lang="en-GB" dirty="0"/>
              <a:t>and 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G()</a:t>
            </a:r>
            <a:r>
              <a:rPr lang="en-GB" dirty="0">
                <a:cs typeface="Courier New" pitchFamily="49" charset="0"/>
              </a:rPr>
              <a:t> implemented in native code or external programs</a:t>
            </a:r>
            <a:endParaRPr lang="en-GB" dirty="0"/>
          </a:p>
          <a:p>
            <a:r>
              <a:rPr lang="en-GB" dirty="0">
                <a:latin typeface="Courier New" pitchFamily="49" charset="0"/>
                <a:cs typeface="Courier New" pitchFamily="49" charset="0"/>
              </a:rPr>
              <a:t>F() </a:t>
            </a:r>
            <a:r>
              <a:rPr lang="en-GB" dirty="0"/>
              <a:t>and 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G()</a:t>
            </a:r>
            <a:r>
              <a:rPr lang="en-GB" dirty="0"/>
              <a:t>run in concurrently in different processes</a:t>
            </a:r>
          </a:p>
          <a:p>
            <a:r>
              <a:rPr lang="en-GB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GB" dirty="0"/>
              <a:t> is computed when they are both done</a:t>
            </a:r>
          </a:p>
          <a:p>
            <a:r>
              <a:rPr lang="en-GB" dirty="0"/>
              <a:t>This parallelism is </a:t>
            </a:r>
            <a:r>
              <a:rPr lang="en-GB" i="1" dirty="0"/>
              <a:t>automatic</a:t>
            </a:r>
          </a:p>
          <a:p>
            <a:r>
              <a:rPr lang="en-GB" dirty="0"/>
              <a:t>Works recursively throughout the program’s call graph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All </a:t>
            </a:r>
            <a:r>
              <a:rPr lang="en-GB" dirty="0"/>
              <a:t>progress driven by concurrent dataflow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65671" y="158581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Inconsolata-dz" pitchFamily="49" charset="0"/>
                <a:cs typeface="Courier New" pitchFamily="49" charset="0"/>
              </a:rPr>
              <a:t>(</a:t>
            </a:r>
            <a:r>
              <a:rPr lang="en-GB" dirty="0" err="1">
                <a:latin typeface="Inconsolata-dz" pitchFamily="49" charset="0"/>
                <a:cs typeface="Courier New" pitchFamily="49" charset="0"/>
              </a:rPr>
              <a:t>int</a:t>
            </a:r>
            <a:r>
              <a:rPr lang="en-GB" dirty="0">
                <a:latin typeface="Inconsolata-dz" pitchFamily="49" charset="0"/>
                <a:cs typeface="Courier New" pitchFamily="49" charset="0"/>
              </a:rPr>
              <a:t> r) </a:t>
            </a:r>
            <a:r>
              <a:rPr lang="en-GB" dirty="0" err="1">
                <a:latin typeface="Inconsolata-dz" pitchFamily="49" charset="0"/>
                <a:cs typeface="Courier New" pitchFamily="49" charset="0"/>
              </a:rPr>
              <a:t>myproc</a:t>
            </a:r>
            <a:r>
              <a:rPr lang="en-GB" dirty="0">
                <a:latin typeface="Inconsolata-dz" pitchFamily="49" charset="0"/>
                <a:cs typeface="Courier New" pitchFamily="49" charset="0"/>
              </a:rPr>
              <a:t> (</a:t>
            </a:r>
            <a:r>
              <a:rPr lang="en-GB" dirty="0" err="1">
                <a:latin typeface="Inconsolata-dz" pitchFamily="49" charset="0"/>
                <a:cs typeface="Courier New" pitchFamily="49" charset="0"/>
              </a:rPr>
              <a:t>int</a:t>
            </a:r>
            <a:r>
              <a:rPr lang="en-GB" dirty="0">
                <a:latin typeface="Inconsolata-dz" pitchFamily="49" charset="0"/>
                <a:cs typeface="Courier New" pitchFamily="49" charset="0"/>
              </a:rPr>
              <a:t> </a:t>
            </a:r>
            <a:r>
              <a:rPr lang="en-GB" dirty="0" err="1">
                <a:latin typeface="Inconsolata-dz" pitchFamily="49" charset="0"/>
                <a:cs typeface="Courier New" pitchFamily="49" charset="0"/>
              </a:rPr>
              <a:t>i</a:t>
            </a:r>
            <a:r>
              <a:rPr lang="en-GB" dirty="0">
                <a:latin typeface="Inconsolata-dz" pitchFamily="49" charset="0"/>
                <a:cs typeface="Courier New" pitchFamily="49" charset="0"/>
              </a:rPr>
              <a:t>, </a:t>
            </a:r>
            <a:r>
              <a:rPr lang="en-GB" dirty="0" err="1">
                <a:latin typeface="Inconsolata-dz" pitchFamily="49" charset="0"/>
                <a:cs typeface="Courier New" pitchFamily="49" charset="0"/>
              </a:rPr>
              <a:t>int</a:t>
            </a:r>
            <a:r>
              <a:rPr lang="en-GB" dirty="0">
                <a:latin typeface="Inconsolata-dz" pitchFamily="49" charset="0"/>
                <a:cs typeface="Courier New" pitchFamily="49" charset="0"/>
              </a:rPr>
              <a:t> j)</a:t>
            </a:r>
          </a:p>
          <a:p>
            <a:r>
              <a:rPr lang="en-GB" dirty="0">
                <a:latin typeface="Inconsolata-dz" pitchFamily="49" charset="0"/>
                <a:cs typeface="Courier New" pitchFamily="49" charset="0"/>
              </a:rPr>
              <a:t>{</a:t>
            </a:r>
          </a:p>
          <a:p>
            <a:r>
              <a:rPr lang="en-GB" dirty="0">
                <a:latin typeface="Inconsolata-dz" pitchFamily="49" charset="0"/>
                <a:cs typeface="Courier New" pitchFamily="49" charset="0"/>
              </a:rPr>
              <a:t>    </a:t>
            </a:r>
            <a:r>
              <a:rPr lang="en-GB" dirty="0" err="1">
                <a:latin typeface="Inconsolata-dz" pitchFamily="49" charset="0"/>
                <a:cs typeface="Courier New" pitchFamily="49" charset="0"/>
              </a:rPr>
              <a:t>int</a:t>
            </a:r>
            <a:r>
              <a:rPr lang="en-GB" dirty="0">
                <a:latin typeface="Inconsolata-dz" pitchFamily="49" charset="0"/>
                <a:cs typeface="Courier New" pitchFamily="49" charset="0"/>
              </a:rPr>
              <a:t> x = F(</a:t>
            </a:r>
            <a:r>
              <a:rPr lang="en-GB" dirty="0" err="1">
                <a:latin typeface="Inconsolata-dz" pitchFamily="49" charset="0"/>
                <a:cs typeface="Courier New" pitchFamily="49" charset="0"/>
              </a:rPr>
              <a:t>i</a:t>
            </a:r>
            <a:r>
              <a:rPr lang="en-GB" dirty="0">
                <a:latin typeface="Inconsolata-dz" pitchFamily="49" charset="0"/>
                <a:cs typeface="Courier New" pitchFamily="49" charset="0"/>
              </a:rPr>
              <a:t>);    </a:t>
            </a:r>
          </a:p>
          <a:p>
            <a:r>
              <a:rPr lang="en-GB" dirty="0">
                <a:latin typeface="Inconsolata-dz" pitchFamily="49" charset="0"/>
                <a:cs typeface="Courier New" pitchFamily="49" charset="0"/>
              </a:rPr>
              <a:t>    </a:t>
            </a:r>
            <a:r>
              <a:rPr lang="en-GB" dirty="0" err="1">
                <a:latin typeface="Inconsolata-dz" pitchFamily="49" charset="0"/>
                <a:cs typeface="Courier New" pitchFamily="49" charset="0"/>
              </a:rPr>
              <a:t>int</a:t>
            </a:r>
            <a:r>
              <a:rPr lang="en-GB" dirty="0">
                <a:latin typeface="Inconsolata-dz" pitchFamily="49" charset="0"/>
                <a:cs typeface="Courier New" pitchFamily="49" charset="0"/>
              </a:rPr>
              <a:t> y = G(j);</a:t>
            </a:r>
          </a:p>
          <a:p>
            <a:r>
              <a:rPr lang="en-GB" dirty="0">
                <a:latin typeface="Inconsolata-dz" pitchFamily="49" charset="0"/>
                <a:cs typeface="Courier New" pitchFamily="49" charset="0"/>
              </a:rPr>
              <a:t>    r = x + y;</a:t>
            </a:r>
          </a:p>
          <a:p>
            <a:r>
              <a:rPr lang="en-GB" dirty="0">
                <a:latin typeface="Inconsolata-dz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6486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Swift </a:t>
            </a:r>
            <a:r>
              <a:rPr lang="en-US" dirty="0" smtClean="0"/>
              <a:t>syntax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99995"/>
            <a:ext cx="4181168" cy="4422776"/>
          </a:xfrm>
        </p:spPr>
        <p:txBody>
          <a:bodyPr/>
          <a:lstStyle/>
          <a:p>
            <a:pPr marL="169863" lvl="0" indent="-169863"/>
            <a:r>
              <a:rPr lang="en-US" dirty="0">
                <a:solidFill>
                  <a:schemeClr val="tx1"/>
                </a:solidFill>
              </a:rPr>
              <a:t>Data types</a:t>
            </a:r>
          </a:p>
          <a:p>
            <a:pPr lvl="0">
              <a:buNone/>
            </a:pPr>
            <a:r>
              <a:rPr lang="en-US" sz="1400" dirty="0" err="1">
                <a:latin typeface="Inconsolata-dz" pitchFamily="49" charset="0"/>
              </a:rPr>
              <a:t>int</a:t>
            </a:r>
            <a:r>
              <a:rPr lang="en-US" sz="1400" dirty="0">
                <a:latin typeface="Inconsolata-dz" pitchFamily="49" charset="0"/>
              </a:rPr>
              <a:t> </a:t>
            </a:r>
            <a:r>
              <a:rPr lang="en-US" sz="1400" dirty="0" err="1" smtClean="0">
                <a:latin typeface="Inconsolata-dz" pitchFamily="49" charset="0"/>
              </a:rPr>
              <a:t>i</a:t>
            </a:r>
            <a:r>
              <a:rPr lang="en-US" sz="1400" dirty="0" smtClean="0">
                <a:latin typeface="Inconsolata-dz" pitchFamily="49" charset="0"/>
              </a:rPr>
              <a:t> </a:t>
            </a:r>
            <a:r>
              <a:rPr lang="en-US" sz="1400" dirty="0">
                <a:latin typeface="Inconsolata-dz" pitchFamily="49" charset="0"/>
              </a:rPr>
              <a:t>= 4;</a:t>
            </a:r>
          </a:p>
          <a:p>
            <a:pPr lvl="0">
              <a:buNone/>
            </a:pPr>
            <a:r>
              <a:rPr lang="en-US" sz="1400" dirty="0">
                <a:latin typeface="Inconsolata-dz" pitchFamily="49" charset="0"/>
              </a:rPr>
              <a:t>string s = "hello world";</a:t>
            </a:r>
          </a:p>
          <a:p>
            <a:pPr lvl="0">
              <a:buNone/>
            </a:pPr>
            <a:r>
              <a:rPr lang="en-US" sz="1400" dirty="0">
                <a:latin typeface="Inconsolata-dz" pitchFamily="49" charset="0"/>
              </a:rPr>
              <a:t>file image&lt;"snapshot.jpg"&gt;;</a:t>
            </a:r>
          </a:p>
          <a:p>
            <a:pPr lvl="0"/>
            <a:endParaRPr lang="en-US" sz="700" dirty="0">
              <a:latin typeface="Courier New" pitchFamily="49" charset="0"/>
            </a:endParaRPr>
          </a:p>
          <a:p>
            <a:pPr lvl="0"/>
            <a:r>
              <a:rPr lang="en-US" dirty="0">
                <a:solidFill>
                  <a:schemeClr val="tx1"/>
                </a:solidFill>
              </a:rPr>
              <a:t>Shell access</a:t>
            </a:r>
            <a:endParaRPr lang="en-US" dirty="0">
              <a:solidFill>
                <a:schemeClr val="tx1"/>
              </a:solidFill>
              <a:latin typeface="Courier New" pitchFamily="49" charset="0"/>
            </a:endParaRPr>
          </a:p>
          <a:p>
            <a:pPr lvl="0">
              <a:lnSpc>
                <a:spcPct val="84000"/>
              </a:lnSpc>
              <a:buSzPct val="7500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400" dirty="0">
                <a:latin typeface="Inconsolata-dz" pitchFamily="49" charset="0"/>
              </a:rPr>
              <a:t>app (file o) </a:t>
            </a:r>
            <a:r>
              <a:rPr lang="en-US" sz="1400" dirty="0" err="1">
                <a:latin typeface="Inconsolata-dz" pitchFamily="49" charset="0"/>
              </a:rPr>
              <a:t>myapp</a:t>
            </a:r>
            <a:r>
              <a:rPr lang="en-US" sz="1400" dirty="0">
                <a:latin typeface="Inconsolata-dz" pitchFamily="49" charset="0"/>
              </a:rPr>
              <a:t>(file f, </a:t>
            </a:r>
            <a:r>
              <a:rPr lang="en-US" sz="1400" dirty="0" err="1">
                <a:latin typeface="Inconsolata-dz" pitchFamily="49" charset="0"/>
              </a:rPr>
              <a:t>int</a:t>
            </a:r>
            <a:r>
              <a:rPr lang="en-US" sz="1400" dirty="0">
                <a:latin typeface="Inconsolata-dz" pitchFamily="49" charset="0"/>
              </a:rPr>
              <a:t> </a:t>
            </a:r>
            <a:r>
              <a:rPr lang="en-US" sz="1400" dirty="0" err="1">
                <a:latin typeface="Inconsolata-dz" pitchFamily="49" charset="0"/>
              </a:rPr>
              <a:t>i</a:t>
            </a:r>
            <a:r>
              <a:rPr lang="en-US" sz="1400" dirty="0">
                <a:latin typeface="Inconsolata-dz" pitchFamily="49" charset="0"/>
              </a:rPr>
              <a:t>)</a:t>
            </a:r>
          </a:p>
          <a:p>
            <a:pPr lvl="0">
              <a:lnSpc>
                <a:spcPct val="84000"/>
              </a:lnSpc>
              <a:buSzPct val="7500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400" dirty="0">
                <a:latin typeface="Inconsolata-dz" pitchFamily="49" charset="0"/>
              </a:rPr>
              <a:t>{ </a:t>
            </a:r>
            <a:r>
              <a:rPr lang="en-US" sz="1400" dirty="0" err="1">
                <a:latin typeface="Inconsolata-dz" pitchFamily="49" charset="0"/>
              </a:rPr>
              <a:t>mysim</a:t>
            </a:r>
            <a:r>
              <a:rPr lang="en-US" sz="1400" dirty="0">
                <a:latin typeface="Inconsolata-dz" pitchFamily="49" charset="0"/>
              </a:rPr>
              <a:t>  "-s" </a:t>
            </a:r>
            <a:r>
              <a:rPr lang="en-US" sz="1400" dirty="0" err="1">
                <a:latin typeface="Inconsolata-dz" pitchFamily="49" charset="0"/>
              </a:rPr>
              <a:t>i</a:t>
            </a:r>
            <a:r>
              <a:rPr lang="en-US" sz="1400" dirty="0">
                <a:latin typeface="Inconsolata-dz" pitchFamily="49" charset="0"/>
              </a:rPr>
              <a:t> @f @o; }</a:t>
            </a:r>
          </a:p>
          <a:p>
            <a:pPr marL="0" lvl="0" indent="0">
              <a:buNone/>
              <a:defRPr/>
            </a:pPr>
            <a:endParaRPr lang="en-US" sz="1400" dirty="0">
              <a:latin typeface="Courier New" pitchFamily="49" charset="0"/>
            </a:endParaRPr>
          </a:p>
          <a:p>
            <a:pPr lvl="0">
              <a:defRPr/>
            </a:pPr>
            <a:r>
              <a:rPr lang="en-US" dirty="0">
                <a:solidFill>
                  <a:schemeClr val="tx1"/>
                </a:solidFill>
              </a:rPr>
              <a:t>Structured data</a:t>
            </a:r>
          </a:p>
          <a:p>
            <a:pPr lvl="0">
              <a:buNone/>
              <a:defRPr/>
            </a:pPr>
            <a:r>
              <a:rPr lang="en-US" sz="1400" dirty="0" err="1">
                <a:latin typeface="Inconsolata-dz" pitchFamily="49" charset="0"/>
                <a:cs typeface="Courier New" pitchFamily="49" charset="0"/>
              </a:rPr>
              <a:t>typedef</a:t>
            </a:r>
            <a:r>
              <a:rPr lang="en-US" sz="1400" dirty="0">
                <a:latin typeface="Inconsolata-dz" pitchFamily="49" charset="0"/>
                <a:cs typeface="Courier New" pitchFamily="49" charset="0"/>
              </a:rPr>
              <a:t> image file;</a:t>
            </a:r>
          </a:p>
          <a:p>
            <a:pPr lvl="0">
              <a:buNone/>
              <a:defRPr/>
            </a:pPr>
            <a:r>
              <a:rPr lang="en-US" sz="1400" dirty="0">
                <a:latin typeface="Inconsolata-dz" pitchFamily="49" charset="0"/>
                <a:cs typeface="Courier New" pitchFamily="49" charset="0"/>
              </a:rPr>
              <a:t>image A[];</a:t>
            </a:r>
          </a:p>
          <a:p>
            <a:pPr lvl="0">
              <a:buNone/>
            </a:pPr>
            <a:r>
              <a:rPr lang="en-US" sz="1400" dirty="0">
                <a:latin typeface="Inconsolata-dz" pitchFamily="49" charset="0"/>
              </a:rPr>
              <a:t>type </a:t>
            </a:r>
            <a:r>
              <a:rPr lang="en-US" sz="1400" dirty="0" err="1">
                <a:latin typeface="Inconsolata-dz" pitchFamily="49" charset="0"/>
              </a:rPr>
              <a:t>protein_run</a:t>
            </a:r>
            <a:r>
              <a:rPr lang="en-US" sz="1400" dirty="0">
                <a:latin typeface="Inconsolata-dz" pitchFamily="49" charset="0"/>
              </a:rPr>
              <a:t> {</a:t>
            </a:r>
          </a:p>
          <a:p>
            <a:pPr lvl="0">
              <a:buNone/>
            </a:pPr>
            <a:r>
              <a:rPr lang="en-US" sz="1400" dirty="0">
                <a:latin typeface="Inconsolata-dz" pitchFamily="49" charset="0"/>
              </a:rPr>
              <a:t>	file </a:t>
            </a:r>
            <a:r>
              <a:rPr lang="en-US" sz="1400" dirty="0" err="1">
                <a:latin typeface="Inconsolata-dz" pitchFamily="49" charset="0"/>
              </a:rPr>
              <a:t>pdb_in</a:t>
            </a:r>
            <a:r>
              <a:rPr lang="en-US" sz="1400" dirty="0">
                <a:latin typeface="Inconsolata-dz" pitchFamily="49" charset="0"/>
              </a:rPr>
              <a:t>; file </a:t>
            </a:r>
            <a:r>
              <a:rPr lang="en-US" sz="1400" dirty="0" err="1">
                <a:latin typeface="Inconsolata-dz" pitchFamily="49" charset="0"/>
              </a:rPr>
              <a:t>sim_out</a:t>
            </a:r>
            <a:r>
              <a:rPr lang="en-US" sz="1400" dirty="0">
                <a:latin typeface="Inconsolata-dz" pitchFamily="49" charset="0"/>
              </a:rPr>
              <a:t>;</a:t>
            </a:r>
          </a:p>
          <a:p>
            <a:pPr lvl="0">
              <a:buNone/>
            </a:pPr>
            <a:r>
              <a:rPr lang="en-US" sz="1400" dirty="0">
                <a:latin typeface="Inconsolata-dz" pitchFamily="49" charset="0"/>
              </a:rPr>
              <a:t>}</a:t>
            </a:r>
          </a:p>
          <a:p>
            <a:pPr lvl="0">
              <a:buNone/>
            </a:pPr>
            <a:r>
              <a:rPr lang="en-US" sz="1400" dirty="0">
                <a:latin typeface="Inconsolata-dz" pitchFamily="49" charset="0"/>
              </a:rPr>
              <a:t>bag&lt;blob&gt;[] B;</a:t>
            </a:r>
          </a:p>
          <a:p>
            <a:endParaRPr lang="en-US" sz="1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262284" y="1719578"/>
            <a:ext cx="4572000" cy="356405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9863" indent="-169863" eaLnBrk="0" hangingPunct="0"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en-US" dirty="0">
                <a:ea typeface="ＭＳ Ｐゴシック" charset="-128"/>
                <a:cs typeface="ＭＳ Ｐゴシック" charset="-128"/>
              </a:rPr>
              <a:t>Conventional expressions</a:t>
            </a:r>
          </a:p>
          <a:p>
            <a:pPr>
              <a:buNone/>
            </a:pPr>
            <a:r>
              <a:rPr lang="en-US" sz="1400" dirty="0">
                <a:latin typeface="Inconsolata-dz" pitchFamily="49" charset="0"/>
              </a:rPr>
              <a:t>if (x == 3) { </a:t>
            </a:r>
          </a:p>
          <a:p>
            <a:pPr>
              <a:buNone/>
            </a:pPr>
            <a:r>
              <a:rPr lang="en-US" sz="1400" dirty="0">
                <a:latin typeface="Inconsolata-dz" pitchFamily="49" charset="0"/>
              </a:rPr>
              <a:t>    y = x+2;</a:t>
            </a:r>
          </a:p>
          <a:p>
            <a:pPr>
              <a:buNone/>
            </a:pPr>
            <a:r>
              <a:rPr lang="en-US" sz="1400" dirty="0">
                <a:latin typeface="Inconsolata-dz" pitchFamily="49" charset="0"/>
              </a:rPr>
              <a:t>    s = </a:t>
            </a:r>
            <a:r>
              <a:rPr lang="en-US" sz="1400" dirty="0" err="1">
                <a:latin typeface="Inconsolata-dz" pitchFamily="49" charset="0"/>
              </a:rPr>
              <a:t>strcat</a:t>
            </a:r>
            <a:r>
              <a:rPr lang="en-US" sz="1400" dirty="0">
                <a:latin typeface="Inconsolata-dz" pitchFamily="49" charset="0"/>
              </a:rPr>
              <a:t>("y: ", y);</a:t>
            </a:r>
          </a:p>
          <a:p>
            <a:pPr lvl="0">
              <a:defRPr/>
            </a:pPr>
            <a:r>
              <a:rPr lang="en-US" sz="1400" dirty="0">
                <a:latin typeface="Inconsolata-dz" pitchFamily="49" charset="0"/>
              </a:rPr>
              <a:t>}</a:t>
            </a:r>
          </a:p>
          <a:p>
            <a:pPr lvl="0">
              <a:defRPr/>
            </a:pPr>
            <a:endParaRPr lang="en-US" dirty="0">
              <a:latin typeface="Courier New" pitchFamily="49" charset="0"/>
            </a:endParaRPr>
          </a:p>
          <a:p>
            <a:pPr marL="169863" lvl="0" indent="-169863" eaLnBrk="0" hangingPunct="0"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en-US" dirty="0">
                <a:ea typeface="ＭＳ Ｐゴシック" charset="-128"/>
                <a:cs typeface="ＭＳ Ｐゴシック" charset="-128"/>
              </a:rPr>
              <a:t>Parallel loops</a:t>
            </a:r>
          </a:p>
          <a:p>
            <a:pPr lvl="0">
              <a:defRPr/>
            </a:pPr>
            <a:r>
              <a:rPr lang="en-US" sz="1400" dirty="0" err="1">
                <a:latin typeface="Inconsolata-dz" pitchFamily="49" charset="0"/>
                <a:cs typeface="Courier New" pitchFamily="49" charset="0"/>
              </a:rPr>
              <a:t>foreach</a:t>
            </a:r>
            <a:r>
              <a:rPr lang="en-US" sz="1400" dirty="0">
                <a:latin typeface="Inconsolata-dz" pitchFamily="49" charset="0"/>
                <a:cs typeface="Courier New" pitchFamily="49" charset="0"/>
              </a:rPr>
              <a:t> </a:t>
            </a:r>
            <a:r>
              <a:rPr lang="en-US" sz="1400" dirty="0" err="1">
                <a:latin typeface="Inconsolata-dz" pitchFamily="49" charset="0"/>
                <a:cs typeface="Courier New" pitchFamily="49" charset="0"/>
              </a:rPr>
              <a:t>f,i</a:t>
            </a:r>
            <a:r>
              <a:rPr lang="en-US" sz="1400" dirty="0">
                <a:latin typeface="Inconsolata-dz" pitchFamily="49" charset="0"/>
                <a:cs typeface="Courier New" pitchFamily="49" charset="0"/>
              </a:rPr>
              <a:t> in A {</a:t>
            </a:r>
          </a:p>
          <a:p>
            <a:pPr lvl="0">
              <a:defRPr/>
            </a:pPr>
            <a:r>
              <a:rPr lang="en-US" sz="1400" dirty="0">
                <a:latin typeface="Inconsolata-dz" pitchFamily="49" charset="0"/>
                <a:cs typeface="Courier New" pitchFamily="49" charset="0"/>
              </a:rPr>
              <a:t>    B[</a:t>
            </a:r>
            <a:r>
              <a:rPr lang="en-US" sz="1400" dirty="0" err="1">
                <a:latin typeface="Inconsolata-dz" pitchFamily="49" charset="0"/>
                <a:cs typeface="Courier New" pitchFamily="49" charset="0"/>
              </a:rPr>
              <a:t>i</a:t>
            </a:r>
            <a:r>
              <a:rPr lang="en-US" sz="1400" dirty="0">
                <a:latin typeface="Inconsolata-dz" pitchFamily="49" charset="0"/>
                <a:cs typeface="Courier New" pitchFamily="49" charset="0"/>
              </a:rPr>
              <a:t>] = convert(A[</a:t>
            </a:r>
            <a:r>
              <a:rPr lang="en-US" sz="1400" dirty="0" err="1">
                <a:latin typeface="Inconsolata-dz" pitchFamily="49" charset="0"/>
                <a:cs typeface="Courier New" pitchFamily="49" charset="0"/>
              </a:rPr>
              <a:t>i</a:t>
            </a:r>
            <a:r>
              <a:rPr lang="en-US" sz="1400" dirty="0">
                <a:latin typeface="Inconsolata-dz" pitchFamily="49" charset="0"/>
                <a:cs typeface="Courier New" pitchFamily="49" charset="0"/>
              </a:rPr>
              <a:t>]);</a:t>
            </a:r>
          </a:p>
          <a:p>
            <a:pPr lvl="0">
              <a:defRPr/>
            </a:pPr>
            <a:r>
              <a:rPr lang="en-US" sz="1400" dirty="0">
                <a:latin typeface="Inconsolata-dz" pitchFamily="49" charset="0"/>
                <a:cs typeface="Courier New" pitchFamily="49" charset="0"/>
              </a:rPr>
              <a:t>}</a:t>
            </a:r>
          </a:p>
          <a:p>
            <a:pPr lvl="0">
              <a:defRPr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169863" indent="-169863" eaLnBrk="0" hangingPunct="0"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en-US" dirty="0">
                <a:ea typeface="ＭＳ Ｐゴシック" charset="-128"/>
                <a:cs typeface="ＭＳ Ｐゴシック" charset="-128"/>
              </a:rPr>
              <a:t>Data flow</a:t>
            </a:r>
          </a:p>
          <a:p>
            <a:pPr lvl="0">
              <a:defRPr/>
            </a:pPr>
            <a:r>
              <a:rPr lang="en-US" sz="1400" dirty="0">
                <a:latin typeface="Inconsolata-dz" pitchFamily="49" charset="0"/>
                <a:cs typeface="Courier New" pitchFamily="49" charset="0"/>
              </a:rPr>
              <a:t>merge(analyze(B[0], B[1]),</a:t>
            </a:r>
          </a:p>
          <a:p>
            <a:r>
              <a:rPr lang="en-US" sz="1400" dirty="0">
                <a:latin typeface="Inconsolata-dz" pitchFamily="49" charset="0"/>
                <a:cs typeface="Courier New" pitchFamily="49" charset="0"/>
              </a:rPr>
              <a:t>      analyze(B[2], B[3]));</a:t>
            </a:r>
          </a:p>
        </p:txBody>
      </p:sp>
      <p:sp>
        <p:nvSpPr>
          <p:cNvPr id="7" name="Rectangle 6"/>
          <p:cNvSpPr/>
          <p:nvPr/>
        </p:nvSpPr>
        <p:spPr>
          <a:xfrm>
            <a:off x="4169044" y="5464685"/>
            <a:ext cx="48742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Swift: A language for distributed parallel scripting. </a:t>
            </a:r>
            <a:r>
              <a:rPr lang="en-US" sz="1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br>
              <a:rPr lang="en-US" sz="1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en-US" sz="1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J. Parallel Computing, 2011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Compiler techniques for massively scalable implicit task parallelism. </a:t>
            </a:r>
            <a: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Proc. SC, 2014</a:t>
            </a:r>
          </a:p>
          <a:p>
            <a:endParaRPr lang="en-US" sz="1400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169044" y="5414163"/>
            <a:ext cx="4874217" cy="0"/>
          </a:xfrm>
          <a:prstGeom prst="line">
            <a:avLst/>
          </a:prstGeom>
          <a:ln w="6350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17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_4x3">
  <a:themeElements>
    <a:clrScheme name="Argonne General Purpose Template">
      <a:dk1>
        <a:srgbClr val="47484A"/>
      </a:dk1>
      <a:lt1>
        <a:srgbClr val="FFFFFF"/>
      </a:lt1>
      <a:dk2>
        <a:srgbClr val="0082CA"/>
      </a:dk2>
      <a:lt2>
        <a:srgbClr val="ECAA00"/>
      </a:lt2>
      <a:accent1>
        <a:srgbClr val="7AB800"/>
      </a:accent1>
      <a:accent2>
        <a:srgbClr val="00609C"/>
      </a:accent2>
      <a:accent3>
        <a:srgbClr val="4D008C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7677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26564</TotalTime>
  <Words>2163</Words>
  <Application>Microsoft Office PowerPoint</Application>
  <PresentationFormat>On-screen Show (4:3)</PresentationFormat>
  <Paragraphs>534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presentation_4x3</vt:lpstr>
      <vt:lpstr>Toward MPI-based Workflow Execution: Features &amp; Applications</vt:lpstr>
      <vt:lpstr>Justin m Wozniak</vt:lpstr>
      <vt:lpstr>U. Chicago hospitals: Cancer Ensembles</vt:lpstr>
      <vt:lpstr>APS: Crystal Coordinate Transformation Workflow</vt:lpstr>
      <vt:lpstr>What happens when the task is mpi</vt:lpstr>
      <vt:lpstr>PowerPoint Presentation</vt:lpstr>
      <vt:lpstr>Goals of the Swift language</vt:lpstr>
      <vt:lpstr>The Swift programming model </vt:lpstr>
      <vt:lpstr>Swift syntax</vt:lpstr>
      <vt:lpstr>Centralized evaluation is a bottleneck at extreme scales </vt:lpstr>
      <vt:lpstr>Swift/T: Enabling high-performance Scripted workflows</vt:lpstr>
      <vt:lpstr>Asynchronous Dynamic Load Balancer</vt:lpstr>
      <vt:lpstr>MPI: The Message Passing Interface</vt:lpstr>
      <vt:lpstr>PowerPoint Presentation</vt:lpstr>
      <vt:lpstr>Features for Big Data analysis</vt:lpstr>
      <vt:lpstr>Parallel tasks in Swift/T</vt:lpstr>
      <vt:lpstr>EMEWS workflow structure</vt:lpstr>
      <vt:lpstr>EMEWS: Extreme-scale model exploration workflows in Swift/T</vt:lpstr>
      <vt:lpstr>ECP CODAR: Swift-controlled ADIOS transfers</vt:lpstr>
      <vt:lpstr>PowerPoint Presentation</vt:lpstr>
      <vt:lpstr>CANDLE</vt:lpstr>
      <vt:lpstr>WHAT IS HYPERPARAMETER OPTIMIZATION? </vt:lpstr>
      <vt:lpstr>Parallelism strategies</vt:lpstr>
      <vt:lpstr>WORKFLOW support for ML frameworks</vt:lpstr>
      <vt:lpstr>Candle Hyperparameter learning</vt:lpstr>
      <vt:lpstr>Parallel tasks in CANDLE workflows</vt:lpstr>
      <vt:lpstr>ECP Interaction: CODAR, CANDLE</vt:lpstr>
      <vt:lpstr>PowerPoint Presentation</vt:lpstr>
      <vt:lpstr>New MPI_Launch feature</vt:lpstr>
      <vt:lpstr>context</vt:lpstr>
      <vt:lpstr>MPI_COMM_LAUNCH(): details</vt:lpstr>
      <vt:lpstr>MPI_COMM_LAUNCH(): Benefits </vt:lpstr>
      <vt:lpstr>Swift/T example</vt:lpstr>
      <vt:lpstr>MPI-Bash Example</vt:lpstr>
      <vt:lpstr>NewER MPI_Launch_MULTI feature</vt:lpstr>
      <vt:lpstr>Workflow abstractions for in situ</vt:lpstr>
      <vt:lpstr>LINKS</vt:lpstr>
      <vt:lpstr>QUESTIONS?</vt:lpstr>
    </vt:vector>
  </TitlesOfParts>
  <Company>Argonne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Abby Miesen</dc:creator>
  <cp:lastModifiedBy>Justin Wozniak</cp:lastModifiedBy>
  <cp:revision>410</cp:revision>
  <cp:lastPrinted>2015-09-08T15:35:42Z</cp:lastPrinted>
  <dcterms:created xsi:type="dcterms:W3CDTF">2015-11-17T23:08:18Z</dcterms:created>
  <dcterms:modified xsi:type="dcterms:W3CDTF">2020-03-06T22:32:11Z</dcterms:modified>
</cp:coreProperties>
</file>