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6" r:id="rId5"/>
    <p:sldId id="2249" r:id="rId6"/>
    <p:sldId id="2622" r:id="rId7"/>
    <p:sldId id="257" r:id="rId8"/>
    <p:sldId id="517" r:id="rId9"/>
    <p:sldId id="1974" r:id="rId10"/>
    <p:sldId id="268" r:id="rId11"/>
    <p:sldId id="491" r:id="rId12"/>
    <p:sldId id="489" r:id="rId13"/>
    <p:sldId id="2252" r:id="rId14"/>
    <p:sldId id="2253" r:id="rId15"/>
    <p:sldId id="2264" r:id="rId16"/>
    <p:sldId id="2840" r:id="rId17"/>
    <p:sldId id="2892" r:id="rId18"/>
    <p:sldId id="2890" r:id="rId19"/>
    <p:sldId id="2861" r:id="rId20"/>
    <p:sldId id="2894" r:id="rId21"/>
    <p:sldId id="2864" r:id="rId22"/>
    <p:sldId id="2896" r:id="rId23"/>
    <p:sldId id="264" r:id="rId24"/>
    <p:sldId id="261" r:id="rId25"/>
    <p:sldId id="2326" r:id="rId26"/>
    <p:sldId id="2897" r:id="rId27"/>
    <p:sldId id="2895" r:id="rId2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5161" autoAdjust="0"/>
  </p:normalViewPr>
  <p:slideViewPr>
    <p:cSldViewPr snapToGrid="0" showGuides="1">
      <p:cViewPr varScale="1">
        <p:scale>
          <a:sx n="136" d="100"/>
          <a:sy n="136" d="100"/>
        </p:scale>
        <p:origin x="232" y="3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5/5/20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6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en-US" sz="36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en-US" sz="36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</a:t>
            </a:r>
            <a:r>
              <a:rPr lang="en-US" baseline="0" dirty="0"/>
              <a:t> coupling: Lots of applications has been done historically via file I/O.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2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3E405-3917-499B-98FC-3859BC242C8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9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5669E-C9F9-BE40-BE72-2030455990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56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316" y="8684914"/>
            <a:ext cx="2972115" cy="457514"/>
          </a:xfrm>
          <a:prstGeom prst="rect">
            <a:avLst/>
          </a:prstGeom>
        </p:spPr>
        <p:txBody>
          <a:bodyPr lIns="90497" tIns="45249" rIns="90497" bIns="45249"/>
          <a:lstStyle/>
          <a:p>
            <a:pPr>
              <a:defRPr/>
            </a:pPr>
            <a:fld id="{EA4AE93B-0C7E-46C4-B7C7-B9EAB8F7960A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5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49" y="881996"/>
            <a:ext cx="11668019" cy="516793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B572BB-E4B0-44F8-950F-999BECCFB5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5855" y="185779"/>
            <a:ext cx="1137940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446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55611" y="155449"/>
            <a:ext cx="11899596" cy="510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53268" y="881994"/>
            <a:ext cx="11899595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>
              <a:buClr>
                <a:schemeClr val="bg1"/>
              </a:buClr>
              <a:buFont typeface="Calibri" panose="020F0502020204030204" pitchFamily="34" charset="0"/>
              <a:buChar char="•"/>
              <a:defRPr/>
            </a:lvl1pPr>
            <a:lvl2pPr marL="672041" indent="-325966">
              <a:buClr>
                <a:schemeClr val="bg1"/>
              </a:buClr>
              <a:buFont typeface="Calibri" panose="020F0502020204030204" pitchFamily="34" charset="0"/>
              <a:buChar char="•"/>
              <a:defRPr/>
            </a:lvl2pPr>
            <a:lvl3pPr marL="1006475" indent="-322263">
              <a:buClr>
                <a:schemeClr val="bg1"/>
              </a:buClr>
              <a:buFont typeface="Calibri" panose="020F0502020204030204" pitchFamily="34" charset="0"/>
              <a:buChar char="•"/>
              <a:defRPr/>
            </a:lvl3pPr>
            <a:lvl4pPr marL="1240720" indent="-269170">
              <a:buClr>
                <a:schemeClr val="bg1"/>
              </a:buClr>
              <a:buFont typeface="Calibri" panose="020F0502020204030204" pitchFamily="34" charset="0"/>
              <a:buChar char="•"/>
              <a:defRPr/>
            </a:lvl4pPr>
            <a:lvl5pPr marL="1606197" indent="-345722">
              <a:buClr>
                <a:schemeClr val="bg1"/>
              </a:buClr>
              <a:buFont typeface="Calibri" panose="020F050202020403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AFB-30C6-40CE-900F-44115ECCA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6435969"/>
            <a:ext cx="11264813" cy="37245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 dirty="0"/>
              <a:t>Edit Master text style</a:t>
            </a:r>
          </a:p>
          <a:p>
            <a:pPr lvl="0"/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785099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55611" y="155449"/>
            <a:ext cx="11899596" cy="510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53268" y="881994"/>
            <a:ext cx="11899595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>
              <a:buClr>
                <a:schemeClr val="bg1"/>
              </a:buClr>
              <a:buFont typeface="Calibri" panose="020F0502020204030204" pitchFamily="34" charset="0"/>
              <a:buChar char="•"/>
              <a:defRPr/>
            </a:lvl1pPr>
            <a:lvl2pPr marL="672041" indent="-325966">
              <a:buClr>
                <a:schemeClr val="bg1"/>
              </a:buClr>
              <a:buFont typeface="Calibri" panose="020F0502020204030204" pitchFamily="34" charset="0"/>
              <a:buChar char="•"/>
              <a:defRPr/>
            </a:lvl2pPr>
            <a:lvl3pPr marL="1006475" indent="-322263">
              <a:buClr>
                <a:schemeClr val="bg1"/>
              </a:buClr>
              <a:buFont typeface="Calibri" panose="020F0502020204030204" pitchFamily="34" charset="0"/>
              <a:buChar char="•"/>
              <a:defRPr/>
            </a:lvl3pPr>
            <a:lvl4pPr marL="1240720" indent="-269170">
              <a:buClr>
                <a:schemeClr val="bg1"/>
              </a:buClr>
              <a:buFont typeface="Calibri" panose="020F0502020204030204" pitchFamily="34" charset="0"/>
              <a:buChar char="•"/>
              <a:defRPr/>
            </a:lvl4pPr>
            <a:lvl5pPr marL="1606197" indent="-345722">
              <a:buClr>
                <a:schemeClr val="bg1"/>
              </a:buClr>
              <a:buFont typeface="Calibri" panose="020F050202020403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AFB-30C6-40CE-900F-44115ECCA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6435969"/>
            <a:ext cx="11264813" cy="37245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 dirty="0"/>
              <a:t>Edit Master text style</a:t>
            </a:r>
          </a:p>
          <a:p>
            <a:pPr lvl="0"/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054288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55611" y="155449"/>
            <a:ext cx="11899596" cy="510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53268" y="881994"/>
            <a:ext cx="11899595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>
              <a:buClr>
                <a:schemeClr val="bg1"/>
              </a:buClr>
              <a:buFont typeface="Calibri" panose="020F0502020204030204" pitchFamily="34" charset="0"/>
              <a:buChar char="•"/>
              <a:defRPr/>
            </a:lvl1pPr>
            <a:lvl2pPr marL="672041" indent="-325966">
              <a:buClr>
                <a:schemeClr val="bg1"/>
              </a:buClr>
              <a:buFont typeface="Calibri" panose="020F0502020204030204" pitchFamily="34" charset="0"/>
              <a:buChar char="•"/>
              <a:defRPr/>
            </a:lvl2pPr>
            <a:lvl3pPr marL="1006475" indent="-322263">
              <a:buClr>
                <a:schemeClr val="bg1"/>
              </a:buClr>
              <a:buFont typeface="Calibri" panose="020F0502020204030204" pitchFamily="34" charset="0"/>
              <a:buChar char="•"/>
              <a:defRPr/>
            </a:lvl3pPr>
            <a:lvl4pPr marL="1240720" indent="-269170">
              <a:buClr>
                <a:schemeClr val="bg1"/>
              </a:buClr>
              <a:buFont typeface="Calibri" panose="020F0502020204030204" pitchFamily="34" charset="0"/>
              <a:buChar char="•"/>
              <a:defRPr/>
            </a:lvl4pPr>
            <a:lvl5pPr marL="1606197" indent="-345722">
              <a:buClr>
                <a:schemeClr val="bg1"/>
              </a:buClr>
              <a:buFont typeface="Calibri" panose="020F050202020403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AFB-30C6-40CE-900F-44115ECCA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6435969"/>
            <a:ext cx="11264813" cy="37245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 dirty="0"/>
              <a:t>Edit Master text style</a:t>
            </a:r>
          </a:p>
          <a:p>
            <a:pPr lvl="0"/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7622471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55611" y="155449"/>
            <a:ext cx="11899596" cy="510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53268" y="881994"/>
            <a:ext cx="11899595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>
              <a:buClr>
                <a:schemeClr val="bg1"/>
              </a:buClr>
              <a:buFont typeface="Calibri" panose="020F0502020204030204" pitchFamily="34" charset="0"/>
              <a:buChar char="•"/>
              <a:defRPr/>
            </a:lvl1pPr>
            <a:lvl2pPr marL="672041" indent="-325966">
              <a:buClr>
                <a:schemeClr val="bg1"/>
              </a:buClr>
              <a:buFont typeface="Calibri" panose="020F0502020204030204" pitchFamily="34" charset="0"/>
              <a:buChar char="•"/>
              <a:defRPr/>
            </a:lvl2pPr>
            <a:lvl3pPr marL="1006475" indent="-322263">
              <a:buClr>
                <a:schemeClr val="bg1"/>
              </a:buClr>
              <a:buFont typeface="Calibri" panose="020F0502020204030204" pitchFamily="34" charset="0"/>
              <a:buChar char="•"/>
              <a:defRPr/>
            </a:lvl3pPr>
            <a:lvl4pPr marL="1240720" indent="-269170">
              <a:buClr>
                <a:schemeClr val="bg1"/>
              </a:buClr>
              <a:buFont typeface="Calibri" panose="020F0502020204030204" pitchFamily="34" charset="0"/>
              <a:buChar char="•"/>
              <a:defRPr/>
            </a:lvl4pPr>
            <a:lvl5pPr marL="1606197" indent="-345722">
              <a:buClr>
                <a:schemeClr val="bg1"/>
              </a:buClr>
              <a:buFont typeface="Calibri" panose="020F050202020403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AFB-30C6-40CE-900F-44115ECCA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6435969"/>
            <a:ext cx="11264813" cy="37245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 dirty="0"/>
              <a:t>Edit Master text style</a:t>
            </a:r>
          </a:p>
          <a:p>
            <a:pPr lvl="0"/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62165951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55611" y="155449"/>
            <a:ext cx="11899596" cy="510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53268" y="881994"/>
            <a:ext cx="11899595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>
              <a:buClr>
                <a:schemeClr val="bg1"/>
              </a:buClr>
              <a:buFont typeface="Calibri" panose="020F0502020204030204" pitchFamily="34" charset="0"/>
              <a:buChar char="•"/>
              <a:defRPr/>
            </a:lvl1pPr>
            <a:lvl2pPr marL="672041" indent="-325966">
              <a:buClr>
                <a:schemeClr val="bg1"/>
              </a:buClr>
              <a:buFont typeface="Calibri" panose="020F0502020204030204" pitchFamily="34" charset="0"/>
              <a:buChar char="•"/>
              <a:defRPr/>
            </a:lvl2pPr>
            <a:lvl3pPr marL="1006475" indent="-322263">
              <a:buClr>
                <a:schemeClr val="bg1"/>
              </a:buClr>
              <a:buFont typeface="Calibri" panose="020F0502020204030204" pitchFamily="34" charset="0"/>
              <a:buChar char="•"/>
              <a:defRPr/>
            </a:lvl3pPr>
            <a:lvl4pPr marL="1240720" indent="-269170">
              <a:buClr>
                <a:schemeClr val="bg1"/>
              </a:buClr>
              <a:buFont typeface="Calibri" panose="020F0502020204030204" pitchFamily="34" charset="0"/>
              <a:buChar char="•"/>
              <a:defRPr/>
            </a:lvl4pPr>
            <a:lvl5pPr marL="1606197" indent="-345722">
              <a:buClr>
                <a:schemeClr val="bg1"/>
              </a:buClr>
              <a:buFont typeface="Calibri" panose="020F050202020403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AFB-30C6-40CE-900F-44115ECCA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6435969"/>
            <a:ext cx="11264813" cy="37245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 dirty="0"/>
              <a:t>Edit Master text style</a:t>
            </a:r>
          </a:p>
          <a:p>
            <a:pPr lvl="0"/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75976679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55611" y="155449"/>
            <a:ext cx="11899596" cy="510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53268" y="881994"/>
            <a:ext cx="11899595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>
              <a:buClr>
                <a:schemeClr val="bg1"/>
              </a:buClr>
              <a:buFont typeface="Calibri" panose="020F0502020204030204" pitchFamily="34" charset="0"/>
              <a:buChar char="•"/>
              <a:defRPr/>
            </a:lvl1pPr>
            <a:lvl2pPr marL="672041" indent="-325966">
              <a:buClr>
                <a:schemeClr val="bg1"/>
              </a:buClr>
              <a:buFont typeface="Calibri" panose="020F0502020204030204" pitchFamily="34" charset="0"/>
              <a:buChar char="•"/>
              <a:defRPr/>
            </a:lvl2pPr>
            <a:lvl3pPr marL="1006475" indent="-322263">
              <a:buClr>
                <a:schemeClr val="bg1"/>
              </a:buClr>
              <a:buFont typeface="Calibri" panose="020F0502020204030204" pitchFamily="34" charset="0"/>
              <a:buChar char="•"/>
              <a:defRPr/>
            </a:lvl3pPr>
            <a:lvl4pPr marL="1240720" indent="-269170">
              <a:buClr>
                <a:schemeClr val="bg1"/>
              </a:buClr>
              <a:buFont typeface="Calibri" panose="020F0502020204030204" pitchFamily="34" charset="0"/>
              <a:buChar char="•"/>
              <a:defRPr/>
            </a:lvl4pPr>
            <a:lvl5pPr marL="1606197" indent="-345722">
              <a:buClr>
                <a:schemeClr val="bg1"/>
              </a:buClr>
              <a:buFont typeface="Calibri" panose="020F0502020204030204" pitchFamily="34" charset="0"/>
              <a:buChar char="•"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AFB-30C6-40CE-900F-44115ECCA2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6435969"/>
            <a:ext cx="11264813" cy="37245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6075" indent="0">
              <a:buNone/>
              <a:defRPr/>
            </a:lvl2pPr>
          </a:lstStyle>
          <a:p>
            <a:pPr lvl="0"/>
            <a:r>
              <a:rPr lang="en-US" dirty="0"/>
              <a:t>Edit Master text style</a:t>
            </a:r>
          </a:p>
          <a:p>
            <a:pPr lvl="0"/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7054811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7" r:id="rId20"/>
    <p:sldLayoutId id="2147483768" r:id="rId21"/>
    <p:sldLayoutId id="2147483769" r:id="rId22"/>
    <p:sldLayoutId id="2147483770" r:id="rId2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088E-5D4D-E04F-A4A7-8BF084A77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Dynamic Workflows using the ADIOS I/O Middleware Library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3DA79-FF4D-9B46-BCD9-08908367CD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Kshitij Mehta</a:t>
            </a:r>
          </a:p>
          <a:p>
            <a:r>
              <a:rPr lang="en-US" dirty="0"/>
              <a:t>ORNL</a:t>
            </a:r>
          </a:p>
        </p:txBody>
      </p:sp>
    </p:spTree>
    <p:extLst>
      <p:ext uri="{BB962C8B-B14F-4D97-AF65-F5344CB8AC3E}">
        <p14:creationId xmlns:p14="http://schemas.microsoft.com/office/powerpoint/2010/main" val="111794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7E9812-4BAC-0847-891F-64A5EFA6A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Monolithic design</a:t>
            </a:r>
          </a:p>
          <a:p>
            <a:pPr lvl="1"/>
            <a:r>
              <a:rPr lang="en-US" dirty="0"/>
              <a:t>One large application with one big communicator</a:t>
            </a:r>
          </a:p>
          <a:p>
            <a:pPr lvl="1"/>
            <a:r>
              <a:rPr lang="en-US" dirty="0"/>
              <a:t>Single MPI World communicator</a:t>
            </a:r>
          </a:p>
          <a:p>
            <a:pPr lvl="1"/>
            <a:r>
              <a:rPr lang="en-US" dirty="0"/>
              <a:t>Any failure can destroy whole workflow (weak resilience)</a:t>
            </a:r>
          </a:p>
          <a:p>
            <a:pPr lvl="1"/>
            <a:r>
              <a:rPr lang="en-US" dirty="0"/>
              <a:t>High complexity in development and testing</a:t>
            </a:r>
          </a:p>
          <a:p>
            <a:pPr lvl="1"/>
            <a:endParaRPr lang="en-US" dirty="0"/>
          </a:p>
          <a:p>
            <a:r>
              <a:rPr lang="en-US" dirty="0"/>
              <a:t>A New (?) Approach</a:t>
            </a:r>
          </a:p>
          <a:p>
            <a:pPr lvl="1"/>
            <a:r>
              <a:rPr lang="en-US" dirty="0"/>
              <a:t>Many independent applications (including services, plug-ins,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Each owns MPI World communicator (if they are MPI-based applications)</a:t>
            </a:r>
          </a:p>
          <a:p>
            <a:pPr lvl="1"/>
            <a:r>
              <a:rPr lang="en-US" dirty="0"/>
              <a:t>Separation of concerns (sandbox approach)</a:t>
            </a:r>
          </a:p>
          <a:p>
            <a:pPr lvl="1"/>
            <a:r>
              <a:rPr lang="en-US" dirty="0"/>
              <a:t>Incremental testing/development process: </a:t>
            </a:r>
            <a:br>
              <a:rPr lang="en-US" dirty="0"/>
            </a:br>
            <a:r>
              <a:rPr lang="en-US" dirty="0"/>
              <a:t>file-based coupling </a:t>
            </a:r>
            <a:r>
              <a:rPr lang="en-US" dirty="0">
                <a:sym typeface="Wingdings" pitchFamily="2" charset="2"/>
              </a:rPr>
              <a:t> in-memory coupling/in situ analysis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2FEBF6-FC36-E141-BEE2-8C67F0FA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48" y="185779"/>
            <a:ext cx="11376442" cy="535531"/>
          </a:xfrm>
        </p:spPr>
        <p:txBody>
          <a:bodyPr/>
          <a:lstStyle/>
          <a:p>
            <a:r>
              <a:rPr lang="en-US" dirty="0"/>
              <a:t>Building Coupling Workflow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1DBE63-38DD-534D-B986-8FC32B5D320F}"/>
              </a:ext>
            </a:extLst>
          </p:cNvPr>
          <p:cNvSpPr/>
          <p:nvPr/>
        </p:nvSpPr>
        <p:spPr>
          <a:xfrm>
            <a:off x="8379469" y="842747"/>
            <a:ext cx="914400" cy="914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App1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A589C8-10F4-ED44-92D4-57B0F6A52939}"/>
              </a:ext>
            </a:extLst>
          </p:cNvPr>
          <p:cNvSpPr/>
          <p:nvPr/>
        </p:nvSpPr>
        <p:spPr>
          <a:xfrm>
            <a:off x="9543519" y="842747"/>
            <a:ext cx="914400" cy="914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App2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A9DD11-9A32-7E4D-AD4E-CC1DEDF1225A}"/>
              </a:ext>
            </a:extLst>
          </p:cNvPr>
          <p:cNvSpPr/>
          <p:nvPr/>
        </p:nvSpPr>
        <p:spPr>
          <a:xfrm>
            <a:off x="10707569" y="842747"/>
            <a:ext cx="914400" cy="914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App3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184C8B-F08C-B742-B88C-48E131F746B4}"/>
              </a:ext>
            </a:extLst>
          </p:cNvPr>
          <p:cNvSpPr/>
          <p:nvPr/>
        </p:nvSpPr>
        <p:spPr>
          <a:xfrm>
            <a:off x="8273482" y="529163"/>
            <a:ext cx="3640020" cy="151988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6E1C0-374F-AA44-B301-B3C8795FC74D}"/>
              </a:ext>
            </a:extLst>
          </p:cNvPr>
          <p:cNvSpPr txBox="1"/>
          <p:nvPr/>
        </p:nvSpPr>
        <p:spPr>
          <a:xfrm>
            <a:off x="8321852" y="185778"/>
            <a:ext cx="34762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Single MPI World communicator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808D3ED-9C41-6E4C-A47C-551CBDAACBAE}"/>
              </a:ext>
            </a:extLst>
          </p:cNvPr>
          <p:cNvSpPr/>
          <p:nvPr/>
        </p:nvSpPr>
        <p:spPr>
          <a:xfrm rot="18900000">
            <a:off x="8961495" y="777494"/>
            <a:ext cx="914400" cy="914400"/>
          </a:xfrm>
          <a:prstGeom prst="arc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A3A28FA-C39E-EC45-B707-2DDCFDAFCD76}"/>
              </a:ext>
            </a:extLst>
          </p:cNvPr>
          <p:cNvSpPr/>
          <p:nvPr/>
        </p:nvSpPr>
        <p:spPr>
          <a:xfrm rot="18900000">
            <a:off x="10173714" y="777494"/>
            <a:ext cx="914400" cy="914400"/>
          </a:xfrm>
          <a:prstGeom prst="arc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A8740AA-B7C8-0145-988E-E4FF8289ABC0}"/>
              </a:ext>
            </a:extLst>
          </p:cNvPr>
          <p:cNvSpPr/>
          <p:nvPr/>
        </p:nvSpPr>
        <p:spPr>
          <a:xfrm rot="8100000">
            <a:off x="8970730" y="925314"/>
            <a:ext cx="914400" cy="914400"/>
          </a:xfrm>
          <a:prstGeom prst="arc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1A399A13-D357-D64A-AF1A-2E101877836B}"/>
              </a:ext>
            </a:extLst>
          </p:cNvPr>
          <p:cNvSpPr/>
          <p:nvPr/>
        </p:nvSpPr>
        <p:spPr>
          <a:xfrm rot="8100000">
            <a:off x="10125546" y="925313"/>
            <a:ext cx="914400" cy="914400"/>
          </a:xfrm>
          <a:prstGeom prst="arc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3DCE8A-E0B5-D14B-BEDA-F3CAD8C9553B}"/>
              </a:ext>
            </a:extLst>
          </p:cNvPr>
          <p:cNvSpPr/>
          <p:nvPr/>
        </p:nvSpPr>
        <p:spPr>
          <a:xfrm>
            <a:off x="8393990" y="2868079"/>
            <a:ext cx="914400" cy="914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App1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5A2354-DA29-A841-AAEC-FDAAE9880FDE}"/>
              </a:ext>
            </a:extLst>
          </p:cNvPr>
          <p:cNvSpPr/>
          <p:nvPr/>
        </p:nvSpPr>
        <p:spPr>
          <a:xfrm>
            <a:off x="9634685" y="2868079"/>
            <a:ext cx="914400" cy="914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App2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FF6C52-D078-0644-A0CE-7F01675F7060}"/>
              </a:ext>
            </a:extLst>
          </p:cNvPr>
          <p:cNvSpPr/>
          <p:nvPr/>
        </p:nvSpPr>
        <p:spPr>
          <a:xfrm>
            <a:off x="10876271" y="2868079"/>
            <a:ext cx="914400" cy="914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App3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EACEC-5BBD-5940-BC0A-4C5EA665FD85}"/>
              </a:ext>
            </a:extLst>
          </p:cNvPr>
          <p:cNvSpPr/>
          <p:nvPr/>
        </p:nvSpPr>
        <p:spPr>
          <a:xfrm>
            <a:off x="8273483" y="2761267"/>
            <a:ext cx="1101371" cy="1145339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C42FAF-FCEF-B840-AC85-118122F31EBB}"/>
              </a:ext>
            </a:extLst>
          </p:cNvPr>
          <p:cNvSpPr txBox="1"/>
          <p:nvPr/>
        </p:nvSpPr>
        <p:spPr>
          <a:xfrm>
            <a:off x="8584359" y="2316359"/>
            <a:ext cx="298030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Independent communicator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BFB7E95E-3B47-3F46-812C-5BB1C150C7B2}"/>
              </a:ext>
            </a:extLst>
          </p:cNvPr>
          <p:cNvSpPr/>
          <p:nvPr/>
        </p:nvSpPr>
        <p:spPr>
          <a:xfrm rot="18900000">
            <a:off x="8976016" y="2802826"/>
            <a:ext cx="914400" cy="914400"/>
          </a:xfrm>
          <a:prstGeom prst="arc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31B0C301-2A8C-9544-96ED-9AAF694DB158}"/>
              </a:ext>
            </a:extLst>
          </p:cNvPr>
          <p:cNvSpPr/>
          <p:nvPr/>
        </p:nvSpPr>
        <p:spPr>
          <a:xfrm rot="18900000">
            <a:off x="10188235" y="2802826"/>
            <a:ext cx="914400" cy="914400"/>
          </a:xfrm>
          <a:prstGeom prst="arc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CE824883-7815-034E-B777-937A0281C600}"/>
              </a:ext>
            </a:extLst>
          </p:cNvPr>
          <p:cNvSpPr/>
          <p:nvPr/>
        </p:nvSpPr>
        <p:spPr>
          <a:xfrm rot="8100000">
            <a:off x="8985251" y="2950646"/>
            <a:ext cx="914400" cy="914400"/>
          </a:xfrm>
          <a:prstGeom prst="arc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74ECDEF-710F-F944-B51A-C10F705F4270}"/>
              </a:ext>
            </a:extLst>
          </p:cNvPr>
          <p:cNvSpPr/>
          <p:nvPr/>
        </p:nvSpPr>
        <p:spPr>
          <a:xfrm rot="8100000">
            <a:off x="10140067" y="2950645"/>
            <a:ext cx="914400" cy="914400"/>
          </a:xfrm>
          <a:prstGeom prst="arc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8D4F9-AAB8-7147-8B44-40FC0754156D}"/>
              </a:ext>
            </a:extLst>
          </p:cNvPr>
          <p:cNvSpPr/>
          <p:nvPr/>
        </p:nvSpPr>
        <p:spPr>
          <a:xfrm>
            <a:off x="9582388" y="2761267"/>
            <a:ext cx="1029032" cy="1145339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8C6175-49DC-8046-B3DA-D7AC1DD043BD}"/>
              </a:ext>
            </a:extLst>
          </p:cNvPr>
          <p:cNvSpPr/>
          <p:nvPr/>
        </p:nvSpPr>
        <p:spPr>
          <a:xfrm>
            <a:off x="10818955" y="2761267"/>
            <a:ext cx="1094547" cy="1145339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1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CAE291-3669-F544-9013-99710A8F3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83" y="882650"/>
            <a:ext cx="7829559" cy="51673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DB4605-6DFA-F147-B7BD-1AB023A1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With In Situ Services: Fusion Example</a:t>
            </a:r>
          </a:p>
        </p:txBody>
      </p:sp>
    </p:spTree>
    <p:extLst>
      <p:ext uri="{BB962C8B-B14F-4D97-AF65-F5344CB8AC3E}">
        <p14:creationId xmlns:p14="http://schemas.microsoft.com/office/powerpoint/2010/main" val="582558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FDE136-8026-8D4A-8C5E-3C1A7749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63" y="1948070"/>
            <a:ext cx="11379405" cy="4101855"/>
          </a:xfrm>
        </p:spPr>
        <p:txBody>
          <a:bodyPr/>
          <a:lstStyle/>
          <a:p>
            <a:r>
              <a:rPr lang="en-US" dirty="0"/>
              <a:t>EFFIS</a:t>
            </a:r>
          </a:p>
          <a:p>
            <a:r>
              <a:rPr lang="en-US" dirty="0"/>
              <a:t>Cheetah-Savanna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467A4-D539-9645-8619-A5847E80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185779"/>
            <a:ext cx="11379405" cy="978729"/>
          </a:xfrm>
        </p:spPr>
        <p:txBody>
          <a:bodyPr/>
          <a:lstStyle/>
          <a:p>
            <a:r>
              <a:rPr lang="en-US" dirty="0"/>
              <a:t>Workflow Tools for Coupling and Dynamic Workflow Composition</a:t>
            </a:r>
          </a:p>
        </p:txBody>
      </p:sp>
    </p:spTree>
    <p:extLst>
      <p:ext uri="{BB962C8B-B14F-4D97-AF65-F5344CB8AC3E}">
        <p14:creationId xmlns:p14="http://schemas.microsoft.com/office/powerpoint/2010/main" val="3876618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25">
            <a:extLst>
              <a:ext uri="{FF2B5EF4-FFF2-40B4-BE49-F238E27FC236}">
                <a16:creationId xmlns:a16="http://schemas.microsoft.com/office/drawing/2014/main" id="{7F39BFE1-134E-4589-9AB7-C709F2279D9E}"/>
              </a:ext>
            </a:extLst>
          </p:cNvPr>
          <p:cNvSpPr/>
          <p:nvPr/>
        </p:nvSpPr>
        <p:spPr bwMode="auto">
          <a:xfrm>
            <a:off x="145343" y="4507501"/>
            <a:ext cx="11982523" cy="1796223"/>
          </a:xfrm>
          <a:prstGeom prst="roundRect">
            <a:avLst/>
          </a:prstGeom>
          <a:solidFill>
            <a:srgbClr val="FFD88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en-US" dirty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D0F8C3-80B6-419F-8654-787A656F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95" y="155449"/>
            <a:ext cx="11699211" cy="510909"/>
          </a:xfrm>
        </p:spPr>
        <p:txBody>
          <a:bodyPr>
            <a:normAutofit fontScale="90000"/>
          </a:bodyPr>
          <a:lstStyle/>
          <a:p>
            <a:r>
              <a:rPr lang="en-US" dirty="0"/>
              <a:t>EFFIS 1.0 (developed for one-way, weak coupling)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71F2A-8058-4EB0-8CBB-693FDF5BE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EFFIS 1.0 Services</a:t>
            </a:r>
          </a:p>
          <a:p>
            <a:pPr lvl="1"/>
            <a:r>
              <a:rPr lang="en-US" sz="2800" dirty="0"/>
              <a:t>Adaptable I/O</a:t>
            </a:r>
          </a:p>
          <a:p>
            <a:pPr lvl="1"/>
            <a:r>
              <a:rPr lang="en-US" sz="2800" dirty="0"/>
              <a:t>Workflows</a:t>
            </a:r>
          </a:p>
          <a:p>
            <a:pPr lvl="1"/>
            <a:r>
              <a:rPr lang="en-US" sz="2800" dirty="0"/>
              <a:t>Dashboard</a:t>
            </a:r>
          </a:p>
          <a:p>
            <a:pPr lvl="1"/>
            <a:r>
              <a:rPr lang="en-US" sz="2800" dirty="0"/>
              <a:t>Provenance</a:t>
            </a:r>
          </a:p>
          <a:p>
            <a:pPr lvl="1"/>
            <a:r>
              <a:rPr lang="en-US" sz="2800" dirty="0"/>
              <a:t>Code coupling</a:t>
            </a:r>
          </a:p>
          <a:p>
            <a:pPr lvl="1"/>
            <a:r>
              <a:rPr lang="en-US" sz="2800" dirty="0"/>
              <a:t>WAN data movement</a:t>
            </a:r>
          </a:p>
          <a:p>
            <a:pPr lvl="1"/>
            <a:r>
              <a:rPr lang="en-US" sz="2800" dirty="0"/>
              <a:t>Visualization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rgbClr val="C00000"/>
                </a:solidFill>
              </a:rPr>
              <a:t>Approach</a:t>
            </a:r>
            <a:r>
              <a:rPr lang="en-US" sz="2000" dirty="0">
                <a:solidFill>
                  <a:schemeClr val="tx1"/>
                </a:solidFill>
              </a:rPr>
              <a:t>: Place highly annotated, fast, easy-to-use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I/O methods in the code, which can be monitored and controlled; have a workflow engine record all the information; visualize this on a dashboard; move desired data to the user’s site; and have everything reported to a database.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rgbClr val="C00000"/>
                </a:solidFill>
              </a:rPr>
              <a:t>Benefit</a:t>
            </a:r>
            <a:r>
              <a:rPr lang="en-US" sz="2000" dirty="0">
                <a:solidFill>
                  <a:schemeClr val="tx1"/>
                </a:solidFill>
              </a:rPr>
              <a:t>: automate complex tasks and allow users to interact through simple interfaces that expose physics products remotely over the web.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FC18A6-0F38-40CC-BC14-A3213BCF59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Cummings, Julian, Jay Lofstead, </a:t>
            </a:r>
            <a:r>
              <a:rPr lang="en-US" dirty="0" err="1"/>
              <a:t>Karsten</a:t>
            </a:r>
            <a:r>
              <a:rPr lang="en-US" dirty="0"/>
              <a:t> Schwan, Alexander Sim, Arie Shoshani, </a:t>
            </a:r>
            <a:r>
              <a:rPr lang="en-US" dirty="0" err="1"/>
              <a:t>Ciprian</a:t>
            </a:r>
            <a:r>
              <a:rPr lang="en-US" dirty="0"/>
              <a:t> </a:t>
            </a:r>
            <a:r>
              <a:rPr lang="en-US" dirty="0" err="1"/>
              <a:t>Docan</a:t>
            </a:r>
            <a:r>
              <a:rPr lang="en-US" dirty="0"/>
              <a:t>, Manish Parashar, Scott Klasky, Norbert Podhorszki, and Roselyne Barreto. "</a:t>
            </a:r>
            <a:r>
              <a:rPr lang="en-US" dirty="0" err="1"/>
              <a:t>Effis</a:t>
            </a:r>
            <a:r>
              <a:rPr lang="en-US" dirty="0"/>
              <a:t>: an end-to-end framework for fusion integrated simulation." In 2010 18th </a:t>
            </a:r>
            <a:r>
              <a:rPr lang="en-US" dirty="0" err="1"/>
              <a:t>Euromicro</a:t>
            </a:r>
            <a:r>
              <a:rPr lang="en-US" dirty="0"/>
              <a:t> Conference on Parallel, Distributed and Network-based Processing, pp. 428-434. IEEE, 2010.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88D7F9-4680-4B43-9CC3-E86578C136AB}"/>
              </a:ext>
            </a:extLst>
          </p:cNvPr>
          <p:cNvGrpSpPr/>
          <p:nvPr/>
        </p:nvGrpSpPr>
        <p:grpSpPr>
          <a:xfrm>
            <a:off x="7098031" y="255270"/>
            <a:ext cx="4737973" cy="4173894"/>
            <a:chOff x="5480050" y="152400"/>
            <a:chExt cx="4737973" cy="4173894"/>
          </a:xfrm>
        </p:grpSpPr>
        <p:grpSp>
          <p:nvGrpSpPr>
            <p:cNvPr id="28" name="Group 21">
              <a:extLst>
                <a:ext uri="{FF2B5EF4-FFF2-40B4-BE49-F238E27FC236}">
                  <a16:creationId xmlns:a16="http://schemas.microsoft.com/office/drawing/2014/main" id="{71EDF659-884B-4F34-ABE8-663ACAD8881C}"/>
                </a:ext>
              </a:extLst>
            </p:cNvPr>
            <p:cNvGrpSpPr/>
            <p:nvPr/>
          </p:nvGrpSpPr>
          <p:grpSpPr>
            <a:xfrm>
              <a:off x="5480050" y="685800"/>
              <a:ext cx="4720900" cy="3640494"/>
              <a:chOff x="3993503" y="1006151"/>
              <a:chExt cx="4720900" cy="364049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8FA2360-748B-4CCB-BAEC-022E95B816C4}"/>
                  </a:ext>
                </a:extLst>
              </p:cNvPr>
              <p:cNvSpPr/>
              <p:nvPr/>
            </p:nvSpPr>
            <p:spPr bwMode="auto">
              <a:xfrm>
                <a:off x="5094514" y="3881534"/>
                <a:ext cx="2789853" cy="76511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tx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tangle 8">
                <a:extLst>
                  <a:ext uri="{FF2B5EF4-FFF2-40B4-BE49-F238E27FC236}">
                    <a16:creationId xmlns:a16="http://schemas.microsoft.com/office/drawing/2014/main" id="{F9670083-A67F-476A-9FBE-66EFF80B7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3503" y="1432899"/>
                <a:ext cx="1251986" cy="730853"/>
              </a:xfrm>
              <a:prstGeom prst="rect">
                <a:avLst/>
              </a:prstGeom>
              <a:solidFill>
                <a:srgbClr val="8D0A58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Visualization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 10">
                <a:extLst>
                  <a:ext uri="{FF2B5EF4-FFF2-40B4-BE49-F238E27FC236}">
                    <a16:creationId xmlns:a16="http://schemas.microsoft.com/office/drawing/2014/main" id="{80F732C5-6FED-40CF-9B50-D0F530EF0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3503" y="2590499"/>
                <a:ext cx="1251986" cy="732104"/>
              </a:xfrm>
              <a:prstGeom prst="rect">
                <a:avLst/>
              </a:prstGeom>
              <a:solidFill>
                <a:srgbClr val="8D0A58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Code </a:t>
                </a:r>
              </a:p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coupling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Rectangle 13">
                <a:extLst>
                  <a:ext uri="{FF2B5EF4-FFF2-40B4-BE49-F238E27FC236}">
                    <a16:creationId xmlns:a16="http://schemas.microsoft.com/office/drawing/2014/main" id="{6F18F36B-ADD5-4CC3-8E5A-03DF971A2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6563" y="1432899"/>
                <a:ext cx="1217840" cy="730853"/>
              </a:xfrm>
              <a:prstGeom prst="rect">
                <a:avLst/>
              </a:prstGeom>
              <a:solidFill>
                <a:srgbClr val="8D0A58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Wide-area</a:t>
                </a:r>
              </a:p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data </a:t>
                </a:r>
              </a:p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movement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tangle 5">
                <a:extLst>
                  <a:ext uri="{FF2B5EF4-FFF2-40B4-BE49-F238E27FC236}">
                    <a16:creationId xmlns:a16="http://schemas.microsoft.com/office/drawing/2014/main" id="{8232B1C3-8E40-464A-9890-24C912E05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244" y="1006151"/>
                <a:ext cx="1813214" cy="792174"/>
              </a:xfrm>
              <a:prstGeom prst="rect">
                <a:avLst/>
              </a:prstGeom>
              <a:solidFill>
                <a:srgbClr val="397BB7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Dashboard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tangle 6">
                <a:extLst>
                  <a:ext uri="{FF2B5EF4-FFF2-40B4-BE49-F238E27FC236}">
                    <a16:creationId xmlns:a16="http://schemas.microsoft.com/office/drawing/2014/main" id="{01DE58B6-DC45-4DF0-A433-5E0AB4212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244" y="1981038"/>
                <a:ext cx="1813214" cy="793426"/>
              </a:xfrm>
              <a:prstGeom prst="rect">
                <a:avLst/>
              </a:prstGeom>
              <a:solidFill>
                <a:srgbClr val="397BB7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Workflow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Rectangle 7">
                <a:extLst>
                  <a:ext uri="{FF2B5EF4-FFF2-40B4-BE49-F238E27FC236}">
                    <a16:creationId xmlns:a16="http://schemas.microsoft.com/office/drawing/2014/main" id="{3A1A6941-D458-4406-9FC1-5A639DA80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1244" y="2957177"/>
                <a:ext cx="1813214" cy="792174"/>
              </a:xfrm>
              <a:prstGeom prst="rect">
                <a:avLst/>
              </a:prstGeom>
              <a:solidFill>
                <a:srgbClr val="397BB7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Adaptable I/O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AutoShape 9">
                <a:extLst>
                  <a:ext uri="{FF2B5EF4-FFF2-40B4-BE49-F238E27FC236}">
                    <a16:creationId xmlns:a16="http://schemas.microsoft.com/office/drawing/2014/main" id="{C48B0332-C95D-4EE8-9E60-3B66ECC9C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288" y="1432899"/>
                <a:ext cx="83127" cy="730853"/>
              </a:xfrm>
              <a:prstGeom prst="leftBrace">
                <a:avLst>
                  <a:gd name="adj1" fmla="val 76042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tx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AutoShape 11">
                <a:extLst>
                  <a:ext uri="{FF2B5EF4-FFF2-40B4-BE49-F238E27FC236}">
                    <a16:creationId xmlns:a16="http://schemas.microsoft.com/office/drawing/2014/main" id="{B76DD696-D91C-40C4-9973-F7B75642F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288" y="2590499"/>
                <a:ext cx="83127" cy="732104"/>
              </a:xfrm>
              <a:prstGeom prst="leftBrace">
                <a:avLst>
                  <a:gd name="adj1" fmla="val 76172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tx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AutoShape 12">
                <a:extLst>
                  <a:ext uri="{FF2B5EF4-FFF2-40B4-BE49-F238E27FC236}">
                    <a16:creationId xmlns:a16="http://schemas.microsoft.com/office/drawing/2014/main" id="{5516F460-C704-40BC-B08C-F15F36BAF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6286" y="1432899"/>
                <a:ext cx="83127" cy="730853"/>
              </a:xfrm>
              <a:prstGeom prst="rightBrace">
                <a:avLst>
                  <a:gd name="adj1" fmla="val 76042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tx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AutoShape 14">
                <a:extLst>
                  <a:ext uri="{FF2B5EF4-FFF2-40B4-BE49-F238E27FC236}">
                    <a16:creationId xmlns:a16="http://schemas.microsoft.com/office/drawing/2014/main" id="{4178A488-3C47-402F-841B-095082847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6286" y="2590499"/>
                <a:ext cx="83127" cy="732104"/>
              </a:xfrm>
              <a:prstGeom prst="rightBrace">
                <a:avLst>
                  <a:gd name="adj1" fmla="val 76172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tx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15">
                <a:extLst>
                  <a:ext uri="{FF2B5EF4-FFF2-40B4-BE49-F238E27FC236}">
                    <a16:creationId xmlns:a16="http://schemas.microsoft.com/office/drawing/2014/main" id="{96BDABF3-0818-41B2-9DB1-C52B57911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6563" y="2590499"/>
                <a:ext cx="1217840" cy="732104"/>
              </a:xfrm>
              <a:prstGeom prst="rect">
                <a:avLst/>
              </a:prstGeom>
              <a:solidFill>
                <a:srgbClr val="8D0A58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Provenance</a:t>
                </a:r>
              </a:p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and</a:t>
                </a:r>
              </a:p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itchFamily="34" charset="0"/>
                    <a:cs typeface="Calibri" panose="020F0502020204030204" pitchFamily="34" charset="0"/>
                  </a:rPr>
                  <a:t>metadata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Rectangle 16">
                <a:extLst>
                  <a:ext uri="{FF2B5EF4-FFF2-40B4-BE49-F238E27FC236}">
                    <a16:creationId xmlns:a16="http://schemas.microsoft.com/office/drawing/2014/main" id="{E34DE54B-D0B2-475D-8B66-CCB943FEC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3609" y="4029851"/>
                <a:ext cx="352425" cy="144301"/>
              </a:xfrm>
              <a:prstGeom prst="rect">
                <a:avLst/>
              </a:prstGeom>
              <a:solidFill>
                <a:srgbClr val="397BB7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tx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Rectangle 17">
                <a:extLst>
                  <a:ext uri="{FF2B5EF4-FFF2-40B4-BE49-F238E27FC236}">
                    <a16:creationId xmlns:a16="http://schemas.microsoft.com/office/drawing/2014/main" id="{0B71F326-E470-462D-9C22-E08799324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663" y="4343723"/>
                <a:ext cx="352425" cy="144301"/>
              </a:xfrm>
              <a:prstGeom prst="rect">
                <a:avLst/>
              </a:prstGeom>
              <a:solidFill>
                <a:srgbClr val="8D0A58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Text Box 18">
                <a:extLst>
                  <a:ext uri="{FF2B5EF4-FFF2-40B4-BE49-F238E27FC236}">
                    <a16:creationId xmlns:a16="http://schemas.microsoft.com/office/drawing/2014/main" id="{9373C789-6129-46C6-AA1E-7C1CB306D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1468" y="3951515"/>
                <a:ext cx="2195578" cy="634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 sz="1400" dirty="0">
                    <a:latin typeface="Calibri" pitchFamily="34" charset="0"/>
                    <a:cs typeface="Calibri" panose="020F0502020204030204" pitchFamily="34" charset="0"/>
                  </a:rPr>
                  <a:t>Foundation services</a:t>
                </a: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 sz="1400" dirty="0">
                    <a:latin typeface="Calibri" pitchFamily="34" charset="0"/>
                    <a:cs typeface="Calibri" panose="020F0502020204030204" pitchFamily="34" charset="0"/>
                  </a:rPr>
                  <a:t>Enabling services</a:t>
                </a:r>
                <a:endParaRPr lang="en-US" dirty="0">
                  <a:solidFill>
                    <a:schemeClr val="tx1"/>
                  </a:solidFill>
                  <a:latin typeface="Calibri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9" name="Rectangle 10">
              <a:extLst>
                <a:ext uri="{FF2B5EF4-FFF2-40B4-BE49-F238E27FC236}">
                  <a16:creationId xmlns:a16="http://schemas.microsoft.com/office/drawing/2014/main" id="{395DAEA2-8C4B-4657-A2EB-91599EAE4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6037" y="152400"/>
              <a:ext cx="1251986" cy="73210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alibri" pitchFamily="34" charset="0"/>
                  <a:cs typeface="Calibri" panose="020F0502020204030204" pitchFamily="34" charset="0"/>
                </a:rPr>
                <a:t>Data Mining</a:t>
              </a:r>
              <a:endParaRPr lang="en-US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6548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D227-9622-4844-96BD-5079CA21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155449"/>
            <a:ext cx="11697398" cy="510909"/>
          </a:xfrm>
        </p:spPr>
        <p:txBody>
          <a:bodyPr>
            <a:normAutofit fontScale="90000"/>
          </a:bodyPr>
          <a:lstStyle/>
          <a:p>
            <a:r>
              <a:rPr lang="en-US" dirty="0"/>
              <a:t>Complications in “traditional” workflow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A67CB-7336-42E2-A54A-C1CCB029A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If workflow systems can NOT tap into the data-stream, they become complicated, and difficult to modify and maintain</a:t>
            </a:r>
          </a:p>
          <a:p>
            <a:pPr lvl="1"/>
            <a:r>
              <a:rPr lang="en-US" sz="2000" dirty="0"/>
              <a:t>The DAG becomes a DCG (need to have a cycle, not just a DAG)</a:t>
            </a:r>
          </a:p>
          <a:p>
            <a:r>
              <a:rPr lang="en-US" sz="2400" dirty="0"/>
              <a:t>Example: We want to implement an expression in Kepler:</a:t>
            </a:r>
            <a:br>
              <a:rPr lang="en-US" sz="2400" dirty="0"/>
            </a:br>
            <a:r>
              <a:rPr lang="en-US" sz="2400" dirty="0">
                <a:solidFill>
                  <a:srgbClr val="7030A0"/>
                </a:solidFill>
              </a:rPr>
              <a:t>If stability == 0 then stop  workflow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The circle </a:t>
            </a:r>
            <a:r>
              <a:rPr lang="en-US" sz="2000" dirty="0"/>
              <a:t>components are</a:t>
            </a:r>
            <a:br>
              <a:rPr lang="en-US" sz="2000" dirty="0"/>
            </a:br>
            <a:r>
              <a:rPr lang="en-US" sz="2000" dirty="0"/>
              <a:t>complex graphs to implement</a:t>
            </a:r>
            <a:br>
              <a:rPr lang="en-US" sz="2000" dirty="0"/>
            </a:br>
            <a:r>
              <a:rPr lang="en-US" sz="2000" dirty="0"/>
              <a:t>a control interface into the</a:t>
            </a:r>
            <a:br>
              <a:rPr lang="en-US" sz="2000" dirty="0"/>
            </a:br>
            <a:r>
              <a:rPr lang="en-US" sz="2000" dirty="0"/>
              <a:t>workflow, which is specific</a:t>
            </a:r>
            <a:br>
              <a:rPr lang="en-US" sz="2000" dirty="0"/>
            </a:br>
            <a:r>
              <a:rPr lang="en-US" sz="2000" dirty="0"/>
              <a:t>for each type of control</a:t>
            </a:r>
          </a:p>
          <a:p>
            <a:pPr lvl="1"/>
            <a:r>
              <a:rPr lang="en-US" sz="2000" dirty="0"/>
              <a:t>This becomes difficult and</a:t>
            </a:r>
            <a:br>
              <a:rPr lang="en-US" sz="2000" dirty="0"/>
            </a:br>
            <a:r>
              <a:rPr lang="en-US" sz="2000" dirty="0"/>
              <a:t>almost impossible in most</a:t>
            </a:r>
            <a:br>
              <a:rPr lang="en-US" sz="2000" dirty="0"/>
            </a:br>
            <a:r>
              <a:rPr lang="en-US" sz="2000" dirty="0"/>
              <a:t>workflow systems for users</a:t>
            </a:r>
            <a:br>
              <a:rPr lang="en-US" sz="2000" dirty="0"/>
            </a:br>
            <a:r>
              <a:rPr lang="en-US" sz="2000" dirty="0"/>
              <a:t>to implement</a:t>
            </a:r>
          </a:p>
          <a:p>
            <a:r>
              <a:rPr lang="en-US" sz="2400" dirty="0"/>
              <a:t>This is the </a:t>
            </a:r>
            <a:r>
              <a:rPr lang="en-US" sz="2400" dirty="0">
                <a:solidFill>
                  <a:srgbClr val="FF0000"/>
                </a:solidFill>
              </a:rPr>
              <a:t>main</a:t>
            </a:r>
            <a:r>
              <a:rPr lang="en-US" sz="2400" dirty="0"/>
              <a:t> complaint</a:t>
            </a:r>
            <a:br>
              <a:rPr lang="en-US" sz="2400" dirty="0"/>
            </a:br>
            <a:r>
              <a:rPr lang="en-US" sz="2400" dirty="0"/>
              <a:t>from scientists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EF753-225F-4BE3-A2EB-579E219CC1D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200" dirty="0"/>
              <a:t>Klasky, Scott, Matthew Wolf, Mark Ainsworth, Chuck Atkins, Jong Choi, Greg Eisenhauer, Berk </a:t>
            </a:r>
            <a:r>
              <a:rPr lang="en-US" sz="1200" dirty="0" err="1"/>
              <a:t>Geveci</a:t>
            </a:r>
            <a:r>
              <a:rPr lang="en-US" sz="1200" dirty="0"/>
              <a:t> et al. “A view from ORNL: Scientific data research opportunities in the big data age.” In 2018 IEEE 38th International Conference on Distributed Computing Systems (ICDCS), pp. 1357-1368. IEEE, 2018.</a:t>
            </a:r>
          </a:p>
        </p:txBody>
      </p:sp>
      <p:pic>
        <p:nvPicPr>
          <p:cNvPr id="5" name="Picture 4" descr="wf_fullelm.pdf">
            <a:extLst>
              <a:ext uri="{FF2B5EF4-FFF2-40B4-BE49-F238E27FC236}">
                <a16:creationId xmlns:a16="http://schemas.microsoft.com/office/drawing/2014/main" id="{529CCA44-6F53-42B9-B77A-DF522BCA06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293" t="4444" r="3838" b="34445"/>
          <a:stretch>
            <a:fillRect/>
          </a:stretch>
        </p:blipFill>
        <p:spPr>
          <a:xfrm>
            <a:off x="5268804" y="2743200"/>
            <a:ext cx="6706535" cy="3625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8E594-AA24-49B7-8403-725DD1455ACB}"/>
              </a:ext>
            </a:extLst>
          </p:cNvPr>
          <p:cNvSpPr txBox="1"/>
          <p:nvPr/>
        </p:nvSpPr>
        <p:spPr>
          <a:xfrm>
            <a:off x="5602478" y="4601692"/>
            <a:ext cx="148590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  <a:sym typeface="Arial"/>
              </a:rPr>
              <a:t>The command and control capability in EFFIS 1.0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1FC6B9E3-3B4A-41C1-A4E8-E440C836E61F}"/>
              </a:ext>
            </a:extLst>
          </p:cNvPr>
          <p:cNvCxnSpPr/>
          <p:nvPr/>
        </p:nvCxnSpPr>
        <p:spPr>
          <a:xfrm>
            <a:off x="6347714" y="5802018"/>
            <a:ext cx="918972" cy="402186"/>
          </a:xfrm>
          <a:prstGeom prst="bentConnector3">
            <a:avLst>
              <a:gd name="adj1" fmla="val 99751"/>
            </a:avLst>
          </a:prstGeom>
          <a:noFill/>
          <a:ln w="25400" cap="flat">
            <a:solidFill>
              <a:srgbClr val="7030A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9D8587E-AFCF-4ED3-A6FF-CFA4C0055DF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19096" y="4181647"/>
            <a:ext cx="534446" cy="492193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7030A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E732476-9B1A-4C3E-9B8E-3A1E65949281}"/>
              </a:ext>
            </a:extLst>
          </p:cNvPr>
          <p:cNvSpPr/>
          <p:nvPr/>
        </p:nvSpPr>
        <p:spPr>
          <a:xfrm>
            <a:off x="5543042" y="3799722"/>
            <a:ext cx="594360" cy="519348"/>
          </a:xfrm>
          <a:prstGeom prst="ellipse">
            <a:avLst/>
          </a:prstGeom>
          <a:noFill/>
          <a:ln w="254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44381B-04CF-4D43-883E-30680DD7C0B3}"/>
              </a:ext>
            </a:extLst>
          </p:cNvPr>
          <p:cNvSpPr/>
          <p:nvPr/>
        </p:nvSpPr>
        <p:spPr>
          <a:xfrm>
            <a:off x="7682738" y="5750220"/>
            <a:ext cx="1024128" cy="519348"/>
          </a:xfrm>
          <a:prstGeom prst="ellipse">
            <a:avLst/>
          </a:prstGeom>
          <a:noFill/>
          <a:ln w="254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3587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AD3E-8419-4797-915C-DE67E3D2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55449"/>
            <a:ext cx="11623836" cy="51090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we need?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9BD34-D6C1-48F6-B420-3AB3B4D4F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need a capability for the WMS to “tap” into the data stream(s)</a:t>
            </a:r>
          </a:p>
          <a:p>
            <a:pPr lvl="1"/>
            <a:r>
              <a:rPr lang="en-US" dirty="0"/>
              <a:t>Get the knowledge of what “variables” are flowing</a:t>
            </a:r>
          </a:p>
          <a:p>
            <a:pPr lvl="1"/>
            <a:r>
              <a:rPr lang="en-US" dirty="0"/>
              <a:t>Get the “data” and evaluate expression</a:t>
            </a:r>
          </a:p>
          <a:p>
            <a:pPr lvl="1"/>
            <a:r>
              <a:rPr lang="en-US" dirty="0"/>
              <a:t>Need to design a system based on a pub/sub I/O framework</a:t>
            </a:r>
          </a:p>
          <a:p>
            <a:r>
              <a:rPr lang="en-US" dirty="0"/>
              <a:t>We need a capability to steer a task (user’s executable)</a:t>
            </a:r>
          </a:p>
          <a:p>
            <a:pPr lvl="1"/>
            <a:r>
              <a:rPr lang="en-US" dirty="0"/>
              <a:t>i.e. Data/control from workflow into the task</a:t>
            </a:r>
          </a:p>
          <a:p>
            <a:pPr lvl="1"/>
            <a:r>
              <a:rPr lang="en-US" dirty="0"/>
              <a:t>For the ability to compose a dynamic workflow</a:t>
            </a:r>
          </a:p>
          <a:p>
            <a:pPr lvl="1"/>
            <a:r>
              <a:rPr lang="en-US" dirty="0"/>
              <a:t>Insert pragmas, expression on the “data” which flows through the workflow into the services/codes</a:t>
            </a:r>
          </a:p>
          <a:p>
            <a:pPr lvl="2"/>
            <a:r>
              <a:rPr lang="en-US" dirty="0"/>
              <a:t>We need the capability for the workflow to send data back to the services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“Command &amp; Control”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C19E6-3BBE-4094-8690-398E7D890AB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646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B759A2-2306-4F50-9307-39E206EAF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55449"/>
            <a:ext cx="11766972" cy="51090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EFFIS 2.0?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E64B-F87B-4A7E-8665-7CBE29F66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458" y="881994"/>
            <a:ext cx="8473262" cy="5486400"/>
          </a:xfrm>
        </p:spPr>
        <p:txBody>
          <a:bodyPr>
            <a:normAutofit/>
          </a:bodyPr>
          <a:lstStyle/>
          <a:p>
            <a:r>
              <a:rPr lang="en-US" sz="2400" dirty="0"/>
              <a:t>EFFIS 2.0 is a workflow coordinator to support dynamic workflows</a:t>
            </a:r>
          </a:p>
          <a:p>
            <a:r>
              <a:rPr lang="en-US" sz="2400" dirty="0"/>
              <a:t>EFFIS 2.0 is a collection of services to</a:t>
            </a:r>
          </a:p>
          <a:p>
            <a:pPr lvl="1"/>
            <a:r>
              <a:rPr lang="en-US" sz="2000" dirty="0"/>
              <a:t>Compose dynamic workflows</a:t>
            </a:r>
          </a:p>
          <a:p>
            <a:pPr lvl="1"/>
            <a:r>
              <a:rPr lang="en-US" sz="2000" dirty="0"/>
              <a:t>Execute the workflows on a “handful” of resources</a:t>
            </a:r>
          </a:p>
          <a:p>
            <a:pPr lvl="1"/>
            <a:r>
              <a:rPr lang="en-US" sz="2000" dirty="0"/>
              <a:t>Command and control the services in the workflow</a:t>
            </a:r>
          </a:p>
          <a:p>
            <a:r>
              <a:rPr lang="en-US" sz="2400" dirty="0"/>
              <a:t>Allows services to </a:t>
            </a:r>
            <a:r>
              <a:rPr lang="en-US" sz="2400" dirty="0">
                <a:solidFill>
                  <a:srgbClr val="FF0000"/>
                </a:solidFill>
              </a:rPr>
              <a:t>publish and subscribe </a:t>
            </a:r>
            <a:r>
              <a:rPr lang="en-US" sz="2400" dirty="0"/>
              <a:t>data through a well-defined interface </a:t>
            </a:r>
          </a:p>
          <a:p>
            <a:r>
              <a:rPr lang="en-US" sz="2400" dirty="0"/>
              <a:t>EFFIS 2.0 support dynamic workflows on HPC resources (DOE, …) over to </a:t>
            </a:r>
            <a:r>
              <a:rPr lang="en-US" sz="2400" dirty="0">
                <a:solidFill>
                  <a:srgbClr val="FF0000"/>
                </a:solidFill>
              </a:rPr>
              <a:t>edge</a:t>
            </a:r>
            <a:r>
              <a:rPr lang="en-US" sz="2400" dirty="0"/>
              <a:t> resources</a:t>
            </a:r>
          </a:p>
          <a:p>
            <a:r>
              <a:rPr lang="en-US" sz="2400" dirty="0"/>
              <a:t>Allows “easy” integration to visualization tools (Visit, Python, etc.)</a:t>
            </a:r>
          </a:p>
          <a:p>
            <a:r>
              <a:rPr lang="en-US" sz="2000" dirty="0"/>
              <a:t>https://</a:t>
            </a:r>
            <a:r>
              <a:rPr lang="en-US" sz="2000" dirty="0" err="1"/>
              <a:t>github.com</a:t>
            </a:r>
            <a:r>
              <a:rPr lang="en-US" sz="2000" dirty="0"/>
              <a:t>/</a:t>
            </a:r>
            <a:r>
              <a:rPr lang="en-US" sz="2000" dirty="0" err="1"/>
              <a:t>wdmapp</a:t>
            </a:r>
            <a:r>
              <a:rPr lang="en-US" sz="2000" dirty="0"/>
              <a:t>/</a:t>
            </a:r>
            <a:r>
              <a:rPr lang="en-US" sz="2000" dirty="0" err="1"/>
              <a:t>effis</a:t>
            </a: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9FF422-F3B5-4465-9D48-95140624622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FAADC-26ED-498C-BD5A-A392B4551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26"/>
          <a:stretch/>
        </p:blipFill>
        <p:spPr>
          <a:xfrm>
            <a:off x="10300379" y="12908"/>
            <a:ext cx="1823680" cy="1921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DFC6DE-7A92-484A-A821-79BED2E8CD20}"/>
              </a:ext>
            </a:extLst>
          </p:cNvPr>
          <p:cNvSpPr/>
          <p:nvPr/>
        </p:nvSpPr>
        <p:spPr>
          <a:xfrm>
            <a:off x="10337600" y="1934519"/>
            <a:ext cx="1709059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SAVANNA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6216E-520D-4CA6-B167-E6313C812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21" b="21255"/>
          <a:stretch/>
        </p:blipFill>
        <p:spPr>
          <a:xfrm>
            <a:off x="8632720" y="49577"/>
            <a:ext cx="1823680" cy="1622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20FBA-1080-4175-B383-492B36B11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20"/>
          <a:stretch/>
        </p:blipFill>
        <p:spPr>
          <a:xfrm>
            <a:off x="10280288" y="2303849"/>
            <a:ext cx="1823680" cy="94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998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251-E0AA-4A78-B077-34375291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155449"/>
            <a:ext cx="8418098" cy="510909"/>
          </a:xfrm>
        </p:spPr>
        <p:txBody>
          <a:bodyPr>
            <a:normAutofit fontScale="90000"/>
          </a:bodyPr>
          <a:lstStyle/>
          <a:p>
            <a:r>
              <a:rPr lang="en-US" dirty="0"/>
              <a:t>EFFIS 2.0  is built to support “dynamic” workflows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15DEA-9848-4E6C-81C5-3E519AC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458" y="4427127"/>
            <a:ext cx="11887200" cy="1941267"/>
          </a:xfrm>
        </p:spPr>
        <p:txBody>
          <a:bodyPr numCol="2">
            <a:normAutofit fontScale="70000" lnSpcReduction="20000"/>
          </a:bodyPr>
          <a:lstStyle/>
          <a:p>
            <a:r>
              <a:rPr lang="en-US" dirty="0"/>
              <a:t>EFFIS 2.0 requires a publish/subscribe interface</a:t>
            </a:r>
          </a:p>
          <a:p>
            <a:pPr lvl="1"/>
            <a:r>
              <a:rPr lang="en-US" dirty="0"/>
              <a:t>The EFFIS Metadata Data Service subscribe to all of the data flowing through the system</a:t>
            </a:r>
          </a:p>
          <a:p>
            <a:pPr lvl="2"/>
            <a:r>
              <a:rPr lang="en-US" dirty="0"/>
              <a:t>E.g. Performance Data,  Simulation Data</a:t>
            </a:r>
          </a:p>
          <a:p>
            <a:pPr lvl="1"/>
            <a:r>
              <a:rPr lang="en-US" dirty="0"/>
              <a:t>EFFIS 2.0 Provenance  Service collects the history of events occurring through the system</a:t>
            </a:r>
          </a:p>
          <a:p>
            <a:pPr lvl="2"/>
            <a:r>
              <a:rPr lang="en-US" dirty="0"/>
              <a:t>Steps, Min/MAX/statistics</a:t>
            </a:r>
          </a:p>
          <a:p>
            <a:pPr lvl="1"/>
            <a:r>
              <a:rPr lang="en-US" dirty="0"/>
              <a:t>Command and Control Service allows scientist to type expression (conditionals, etc.) based on what is flowing through the system</a:t>
            </a:r>
          </a:p>
          <a:p>
            <a:pPr lvl="1"/>
            <a:r>
              <a:rPr lang="en-US" dirty="0"/>
              <a:t>Visualization Service allows simple plots (via. </a:t>
            </a:r>
            <a:r>
              <a:rPr lang="en-US" dirty="0" err="1"/>
              <a:t>Xena</a:t>
            </a:r>
            <a:r>
              <a:rPr lang="en-US" dirty="0"/>
              <a:t>, matplotlib, …) to visualize data as it flows through the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FF3768-79C0-4E73-A32D-DFD9C229DB8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1D1CBF-883D-4BEE-BD89-FE51948D5A53}"/>
              </a:ext>
            </a:extLst>
          </p:cNvPr>
          <p:cNvSpPr/>
          <p:nvPr/>
        </p:nvSpPr>
        <p:spPr>
          <a:xfrm>
            <a:off x="908394" y="2225204"/>
            <a:ext cx="1401597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  <a:cs typeface="Calibri" panose="020F0502020204030204" pitchFamily="34" charset="0"/>
              </a:rPr>
              <a:t>XGC1</a:t>
            </a:r>
            <a:endParaRPr lang="en-US" dirty="0">
              <a:solidFill>
                <a:srgbClr val="000000"/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19C19-2D21-498E-A86C-353FAC694368}"/>
              </a:ext>
            </a:extLst>
          </p:cNvPr>
          <p:cNvSpPr/>
          <p:nvPr/>
        </p:nvSpPr>
        <p:spPr>
          <a:xfrm>
            <a:off x="2978511" y="2225204"/>
            <a:ext cx="1401597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  <a:cs typeface="Calibri" panose="020F0502020204030204" pitchFamily="34" charset="0"/>
              </a:rPr>
              <a:t>GENE</a:t>
            </a:r>
            <a:endParaRPr lang="en-US" dirty="0">
              <a:solidFill>
                <a:srgbClr val="000000"/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00F5BA-E8F1-4BC1-8326-526ED743D820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2309990" y="2409869"/>
            <a:ext cx="6685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0E37F-4484-4283-896D-1BEDCC67212F}"/>
              </a:ext>
            </a:extLst>
          </p:cNvPr>
          <p:cNvSpPr/>
          <p:nvPr/>
        </p:nvSpPr>
        <p:spPr>
          <a:xfrm>
            <a:off x="908394" y="2981199"/>
            <a:ext cx="1401597" cy="64632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  <a:cs typeface="Calibri" panose="020F0502020204030204" pitchFamily="34" charset="0"/>
              </a:rPr>
              <a:t>Distribution Analysis</a:t>
            </a:r>
            <a:endParaRPr lang="en-US" dirty="0">
              <a:solidFill>
                <a:srgbClr val="000000"/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6703BC-0894-494D-B737-FF264D334D27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1609192" y="2594534"/>
            <a:ext cx="0" cy="386664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77ED50-D45E-45DD-B105-3EE9A667CE8C}"/>
              </a:ext>
            </a:extLst>
          </p:cNvPr>
          <p:cNvSpPr/>
          <p:nvPr/>
        </p:nvSpPr>
        <p:spPr>
          <a:xfrm>
            <a:off x="893039" y="1053130"/>
            <a:ext cx="3487068" cy="4086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EFFIS Metadata Service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E0E93A-4B6C-4A37-A60F-C1390218AEE6}"/>
              </a:ext>
            </a:extLst>
          </p:cNvPr>
          <p:cNvSpPr/>
          <p:nvPr/>
        </p:nvSpPr>
        <p:spPr>
          <a:xfrm rot="16200000">
            <a:off x="-771771" y="2038248"/>
            <a:ext cx="2611395" cy="71508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EFFIS Visualization Service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FD71ADB-3762-4A4F-BA4B-24EA25B38659}"/>
              </a:ext>
            </a:extLst>
          </p:cNvPr>
          <p:cNvSpPr/>
          <p:nvPr/>
        </p:nvSpPr>
        <p:spPr>
          <a:xfrm>
            <a:off x="893039" y="3801439"/>
            <a:ext cx="3487068" cy="4086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EFFIS Provenance Service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9CC85A0F-BB02-4F53-8300-9EFB13849081}"/>
              </a:ext>
            </a:extLst>
          </p:cNvPr>
          <p:cNvSpPr/>
          <p:nvPr/>
        </p:nvSpPr>
        <p:spPr>
          <a:xfrm>
            <a:off x="5781704" y="752650"/>
            <a:ext cx="2611394" cy="1834154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Command and control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Expression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Flowchart: Stored Data 23">
            <a:extLst>
              <a:ext uri="{FF2B5EF4-FFF2-40B4-BE49-F238E27FC236}">
                <a16:creationId xmlns:a16="http://schemas.microsoft.com/office/drawing/2014/main" id="{09D9F036-2443-43BF-8915-95948E22E972}"/>
              </a:ext>
            </a:extLst>
          </p:cNvPr>
          <p:cNvSpPr/>
          <p:nvPr/>
        </p:nvSpPr>
        <p:spPr>
          <a:xfrm>
            <a:off x="5430966" y="2665765"/>
            <a:ext cx="4938584" cy="646329"/>
          </a:xfrm>
          <a:prstGeom prst="flowChartOnlineStorag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(max.xgc.analysis.ne) &gt; 1.0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 (my.analysis2)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614C30F-A083-46EA-933E-574C6BED8092}"/>
              </a:ext>
            </a:extLst>
          </p:cNvPr>
          <p:cNvSpPr/>
          <p:nvPr/>
        </p:nvSpPr>
        <p:spPr>
          <a:xfrm rot="16200000">
            <a:off x="3416497" y="2072300"/>
            <a:ext cx="2611395" cy="64698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EFFIS Performance Service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F6C682-0582-44AC-BD52-0EC19D38E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26"/>
          <a:stretch/>
        </p:blipFill>
        <p:spPr>
          <a:xfrm>
            <a:off x="10300379" y="12908"/>
            <a:ext cx="1823680" cy="19216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CE5A830-CE72-45CF-B2F5-84FA9B8A6E16}"/>
              </a:ext>
            </a:extLst>
          </p:cNvPr>
          <p:cNvSpPr/>
          <p:nvPr/>
        </p:nvSpPr>
        <p:spPr>
          <a:xfrm>
            <a:off x="10337600" y="1934519"/>
            <a:ext cx="1709059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SAVANNA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72A3C0-22CD-4121-A3C8-FC1B79637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21" b="21255"/>
          <a:stretch/>
        </p:blipFill>
        <p:spPr>
          <a:xfrm>
            <a:off x="8632720" y="49577"/>
            <a:ext cx="1823680" cy="16228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4C0E7C-63AA-45A4-941C-675C6336E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20"/>
          <a:stretch/>
        </p:blipFill>
        <p:spPr>
          <a:xfrm>
            <a:off x="10280288" y="2303849"/>
            <a:ext cx="1823680" cy="94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6040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3EAF3A-1B8E-4564-AC3C-59B8C8FD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93" y="155449"/>
            <a:ext cx="11763414" cy="510909"/>
          </a:xfrm>
        </p:spPr>
        <p:txBody>
          <a:bodyPr>
            <a:normAutofit fontScale="90000"/>
          </a:bodyPr>
          <a:lstStyle/>
          <a:p>
            <a:r>
              <a:rPr lang="en-US" dirty="0"/>
              <a:t>Composition is specified from high-level config file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1023B-0078-40B9-BDDE-4C3959117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Key-value pairs that define the job’s composition</a:t>
            </a:r>
          </a:p>
          <a:p>
            <a:r>
              <a:rPr lang="en-US" sz="2400" dirty="0"/>
              <a:t>File is scoped, with different sections for:</a:t>
            </a:r>
          </a:p>
          <a:p>
            <a:pPr lvl="1"/>
            <a:r>
              <a:rPr lang="en-US" sz="2000" dirty="0"/>
              <a:t>Machine to run on</a:t>
            </a:r>
          </a:p>
          <a:p>
            <a:pPr lvl="1"/>
            <a:r>
              <a:rPr lang="en-US" sz="2000" dirty="0"/>
              <a:t>Which codes to run and their process decomposition</a:t>
            </a:r>
          </a:p>
          <a:p>
            <a:pPr lvl="1"/>
            <a:r>
              <a:rPr lang="en-US" sz="2000" dirty="0"/>
              <a:t>Custom user definitions that can be used throughout the file</a:t>
            </a:r>
          </a:p>
          <a:p>
            <a:r>
              <a:rPr lang="en-US" sz="2400" dirty="0"/>
              <a:t>Current supported file type is YAML</a:t>
            </a:r>
          </a:p>
          <a:p>
            <a:r>
              <a:rPr lang="en-US" sz="2400" dirty="0"/>
              <a:t>Python script parses input file then</a:t>
            </a:r>
            <a:br>
              <a:rPr lang="en-US" sz="2400" dirty="0"/>
            </a:br>
            <a:r>
              <a:rPr lang="en-US" sz="2400" dirty="0"/>
              <a:t>composes the job to submit</a:t>
            </a:r>
          </a:p>
          <a:p>
            <a:pPr lvl="1"/>
            <a:r>
              <a:rPr lang="en-US" sz="2000" dirty="0"/>
              <a:t>Leverages ECP CODAR’s Savanna</a:t>
            </a:r>
          </a:p>
          <a:p>
            <a:pPr lvl="1"/>
            <a:r>
              <a:rPr lang="en-US" sz="2000" dirty="0"/>
              <a:t>Knows details of schedulers at</a:t>
            </a:r>
            <a:br>
              <a:rPr lang="en-US" sz="2000" dirty="0"/>
            </a:br>
            <a:r>
              <a:rPr lang="en-US" sz="2000" dirty="0"/>
              <a:t>different computing facilities and</a:t>
            </a:r>
            <a:br>
              <a:rPr lang="en-US" sz="2000" dirty="0"/>
            </a:br>
            <a:r>
              <a:rPr lang="en-US" sz="2000" dirty="0"/>
              <a:t>enables users to configure complex</a:t>
            </a:r>
            <a:br>
              <a:rPr lang="en-US" sz="2000" dirty="0"/>
            </a:br>
            <a:r>
              <a:rPr lang="en-US" sz="2000" dirty="0"/>
              <a:t>jobs in a uniform way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136759E-7261-3F4C-8DF0-359786522E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244530"/>
            <a:endParaRPr lang="en-US" sz="2198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094D506-BDBD-BB4A-AC17-AB22B16F814F}"/>
              </a:ext>
            </a:extLst>
          </p:cNvPr>
          <p:cNvSpPr txBox="1">
            <a:spLocks/>
          </p:cNvSpPr>
          <p:nvPr/>
        </p:nvSpPr>
        <p:spPr>
          <a:xfrm>
            <a:off x="291793" y="3119151"/>
            <a:ext cx="5260489" cy="3805990"/>
          </a:xfrm>
          <a:prstGeom prst="rect">
            <a:avLst/>
          </a:prstGeom>
        </p:spPr>
        <p:txBody>
          <a:bodyPr vert="horz" lIns="91345" tIns="45672" rIns="91345" bIns="4567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318"/>
            <a:endParaRPr lang="en-US" sz="2198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91F5B4-4077-294B-A7C8-FBC23808AF89}"/>
              </a:ext>
            </a:extLst>
          </p:cNvPr>
          <p:cNvSpPr txBox="1"/>
          <p:nvPr/>
        </p:nvSpPr>
        <p:spPr>
          <a:xfrm>
            <a:off x="6639720" y="3073678"/>
            <a:ext cx="5196041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numCol="2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jobname: simple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machine: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name: local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share-nodes: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- [writer, reader]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run: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writer: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processes: 1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processes-per-node: 1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.Jabberwocky: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  </a:t>
            </a:r>
            <a:r>
              <a:rPr lang="en-US" sz="1200" dirty="0" err="1">
                <a:solidFill>
                  <a:schemeClr val="tx2"/>
                </a:solidFill>
                <a:latin typeface="+mn-lt"/>
              </a:rPr>
              <a:t>output_path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: test-</a:t>
            </a:r>
            <a:r>
              <a:rPr lang="en-US" sz="1200" dirty="0" err="1">
                <a:solidFill>
                  <a:schemeClr val="tx2"/>
                </a:solidFill>
                <a:latin typeface="+mn-lt"/>
              </a:rPr>
              <a:t>file.bp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  </a:t>
            </a:r>
            <a:r>
              <a:rPr lang="en-US" sz="1200" dirty="0" err="1">
                <a:solidFill>
                  <a:schemeClr val="tx2"/>
                </a:solidFill>
                <a:latin typeface="+mn-lt"/>
              </a:rPr>
              <a:t>adios_engine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: BP4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reader: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processes: 1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processes-per-node: 1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.Jabberwocky: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  reads: </a:t>
            </a:r>
            <a:r>
              <a:rPr lang="en-US" sz="1200" dirty="0" err="1">
                <a:solidFill>
                  <a:schemeClr val="tx2"/>
                </a:solidFill>
                <a:latin typeface="+mn-lt"/>
              </a:rPr>
              <a:t>writer.Jabberwocky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monitors: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filename: test-</a:t>
            </a:r>
            <a:r>
              <a:rPr lang="en-US" sz="1200" dirty="0" err="1">
                <a:solidFill>
                  <a:schemeClr val="tx2"/>
                </a:solidFill>
                <a:latin typeface="+mn-lt"/>
              </a:rPr>
              <a:t>monitor.py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calls: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  mon: </a:t>
            </a:r>
            <a:r>
              <a:rPr lang="en-US" sz="1200" dirty="0" err="1">
                <a:solidFill>
                  <a:schemeClr val="tx2"/>
                </a:solidFill>
                <a:latin typeface="+mn-lt"/>
              </a:rPr>
              <a:t>test_monitor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(</a:t>
            </a:r>
            <a:r>
              <a:rPr lang="en-US" sz="1200" dirty="0" err="1">
                <a:solidFill>
                  <a:schemeClr val="tx2"/>
                </a:solidFill>
                <a:latin typeface="+mn-lt"/>
              </a:rPr>
              <a:t>writer.Jabberwocky.RandomInts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)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51043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13D2E-0FE4-8048-9D78-88784944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57" y="155449"/>
            <a:ext cx="11753549" cy="510909"/>
          </a:xfrm>
        </p:spPr>
        <p:txBody>
          <a:bodyPr>
            <a:normAutofit fontScale="90000"/>
          </a:bodyPr>
          <a:lstStyle/>
          <a:p>
            <a:r>
              <a:rPr lang="en-US" dirty="0"/>
              <a:t>Cheetah-Savanna Workflow </a:t>
            </a:r>
            <a:r>
              <a:rPr lang="en-US" dirty="0" err="1"/>
              <a:t>Toolsuite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21C21-4BCC-8942-BEEA-078F2324A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314" y="881994"/>
            <a:ext cx="11753549" cy="54864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Cheetah and Savanna from the CODAR project – </a:t>
            </a:r>
            <a:br>
              <a:rPr lang="en-US" dirty="0"/>
            </a:br>
            <a:r>
              <a:rPr lang="en-US" dirty="0"/>
              <a:t>Codesign Center for Online Data Analysis and Reduction</a:t>
            </a:r>
          </a:p>
          <a:p>
            <a:pPr>
              <a:buClr>
                <a:schemeClr val="tx1"/>
              </a:buClr>
            </a:pPr>
            <a:r>
              <a:rPr lang="en-US" dirty="0"/>
              <a:t>Cheetah is a campaign management tool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Allows users to setup parametric studies in Python on different supercomputers</a:t>
            </a:r>
          </a:p>
          <a:p>
            <a:pPr>
              <a:buClr>
                <a:schemeClr val="tx1"/>
              </a:buClr>
            </a:pPr>
            <a:r>
              <a:rPr lang="en-US" dirty="0"/>
              <a:t>Savanna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In situ runtime engine that runs Cheetah experiments and translates Python code into low-level system details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Scheduler Interfaces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Process pinning</a:t>
            </a:r>
          </a:p>
          <a:p>
            <a:pPr>
              <a:buClr>
                <a:schemeClr val="tx1"/>
              </a:buClr>
            </a:pPr>
            <a:r>
              <a:rPr lang="en-US" dirty="0"/>
              <a:t>Provides an interface to explore fine-grained process placement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D797C-7988-4940-907E-EF680CD6ED6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383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F46AF-009D-BB42-A1D0-3355D7E54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3154-6BB9-4F4B-803F-256265616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Data Group at ORNL</a:t>
            </a:r>
          </a:p>
          <a:p>
            <a:pPr lvl="1"/>
            <a:r>
              <a:rPr lang="en-US" dirty="0"/>
              <a:t>Data Management</a:t>
            </a:r>
          </a:p>
          <a:p>
            <a:pPr lvl="2"/>
            <a:r>
              <a:rPr lang="en-US" dirty="0"/>
              <a:t>I/O</a:t>
            </a:r>
          </a:p>
          <a:p>
            <a:pPr lvl="2"/>
            <a:r>
              <a:rPr lang="en-US" dirty="0"/>
              <a:t>Compression</a:t>
            </a:r>
          </a:p>
          <a:p>
            <a:pPr lvl="2"/>
            <a:r>
              <a:rPr lang="en-US" dirty="0"/>
              <a:t>Staging</a:t>
            </a:r>
          </a:p>
          <a:p>
            <a:pPr lvl="2"/>
            <a:r>
              <a:rPr lang="en-US" dirty="0"/>
              <a:t>Data Movement</a:t>
            </a:r>
          </a:p>
          <a:p>
            <a:pPr lvl="1"/>
            <a:r>
              <a:rPr lang="en-US" dirty="0"/>
              <a:t>Metadata management</a:t>
            </a:r>
          </a:p>
          <a:p>
            <a:pPr lvl="1"/>
            <a:r>
              <a:rPr lang="en-US" dirty="0"/>
              <a:t>Data Analysis</a:t>
            </a:r>
          </a:p>
          <a:p>
            <a:pPr lvl="1"/>
            <a:r>
              <a:rPr lang="en-US" dirty="0"/>
              <a:t>Visualization</a:t>
            </a:r>
          </a:p>
        </p:txBody>
      </p:sp>
    </p:spTree>
    <p:extLst>
      <p:ext uri="{BB962C8B-B14F-4D97-AF65-F5344CB8AC3E}">
        <p14:creationId xmlns:p14="http://schemas.microsoft.com/office/powerpoint/2010/main" val="3500432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92706-1846-4140-9141-BFEFC1B75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11CB4-02BD-E346-A571-71E56BFBF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0208" y="1156486"/>
            <a:ext cx="4029560" cy="4787899"/>
          </a:xfrm>
        </p:spPr>
        <p:txBody>
          <a:bodyPr/>
          <a:lstStyle/>
          <a:p>
            <a:r>
              <a:rPr lang="en-US" dirty="0"/>
              <a:t>Workflow composition – Cheetah</a:t>
            </a:r>
          </a:p>
          <a:p>
            <a:pPr lvl="1"/>
            <a:r>
              <a:rPr lang="en-US" dirty="0"/>
              <a:t>Sweep specification</a:t>
            </a:r>
          </a:p>
          <a:p>
            <a:r>
              <a:rPr lang="en-US" dirty="0"/>
              <a:t>Workflow execution – Savanna</a:t>
            </a:r>
          </a:p>
          <a:p>
            <a:pPr lvl="1"/>
            <a:r>
              <a:rPr lang="en-US" dirty="0"/>
              <a:t>Machine configurations</a:t>
            </a:r>
          </a:p>
          <a:p>
            <a:pPr lvl="1"/>
            <a:r>
              <a:rPr lang="en-US" dirty="0"/>
              <a:t>Scheduler interfaces</a:t>
            </a:r>
          </a:p>
          <a:p>
            <a:pPr lvl="1"/>
            <a:r>
              <a:rPr lang="en-US" dirty="0"/>
              <a:t>Built around ADIOS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2F06F1-D48D-0845-823E-1ED24B88E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1156487"/>
            <a:ext cx="70739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9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4AD0-C6D4-4148-8456-14144296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and Analyzing Data - Off-node vs. On-node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2C81B0-2803-5A47-9148-AA7BABF46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9439"/>
            <a:ext cx="9448800" cy="31877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BBE547-0589-974C-9A82-271D4FD9FD0E}"/>
              </a:ext>
            </a:extLst>
          </p:cNvPr>
          <p:cNvSpPr/>
          <p:nvPr/>
        </p:nvSpPr>
        <p:spPr>
          <a:xfrm>
            <a:off x="429766" y="4756936"/>
            <a:ext cx="11429999" cy="119180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Off-node – Simulation and analysis applications run on different nodes, all data needs to be shipped across nodes</a:t>
            </a:r>
          </a:p>
          <a:p>
            <a:pPr marL="285750" indent="-285750" algn="l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On-node – They share compute nodes, data may be analyzed locally</a:t>
            </a:r>
          </a:p>
        </p:txBody>
      </p:sp>
    </p:spTree>
    <p:extLst>
      <p:ext uri="{BB962C8B-B14F-4D97-AF65-F5344CB8AC3E}">
        <p14:creationId xmlns:p14="http://schemas.microsoft.com/office/powerpoint/2010/main" val="2903275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9844C0-31F3-E342-8731-1E53E77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35" y="505547"/>
            <a:ext cx="11504904" cy="535531"/>
          </a:xfrm>
        </p:spPr>
        <p:txBody>
          <a:bodyPr/>
          <a:lstStyle/>
          <a:p>
            <a:r>
              <a:rPr lang="en-US" dirty="0"/>
              <a:t>Node-sharing on Summit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CE51E-6F10-E041-9826-C143B887C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Separate Sockets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D76B50-C2A5-AA4A-834F-1C9B42C401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7433" y="2274888"/>
            <a:ext cx="4282446" cy="337343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B09AEB-DA07-F342-84AE-6842A39A2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Shared Sockets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F6898A4-EAA0-5A45-AE09-20BEA07495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33351" y="2274888"/>
            <a:ext cx="4321260" cy="3373437"/>
          </a:xfrm>
        </p:spPr>
      </p:pic>
    </p:spTree>
    <p:extLst>
      <p:ext uri="{BB962C8B-B14F-4D97-AF65-F5344CB8AC3E}">
        <p14:creationId xmlns:p14="http://schemas.microsoft.com/office/powerpoint/2010/main" val="3484331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DEB974-4E7C-AB4A-8DE9-1AF52BBD5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 for Cheetah and Savanna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7E0DF7-0A9B-6644-8F18-5ED7EA3E3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99241"/>
            <a:ext cx="11430000" cy="4381760"/>
          </a:xfrm>
        </p:spPr>
        <p:txBody>
          <a:bodyPr/>
          <a:lstStyle/>
          <a:p>
            <a:r>
              <a:rPr lang="en-US" dirty="0"/>
              <a:t>Dynamic workflow tuning</a:t>
            </a:r>
          </a:p>
          <a:p>
            <a:pPr lvl="1"/>
            <a:r>
              <a:rPr lang="en-US"/>
              <a:t>Optimizing </a:t>
            </a:r>
            <a:r>
              <a:rPr lang="en-US" dirty="0"/>
              <a:t>workflow progress</a:t>
            </a:r>
          </a:p>
          <a:p>
            <a:pPr lvl="1"/>
            <a:r>
              <a:rPr lang="en-US" dirty="0"/>
              <a:t>Explore process placement options</a:t>
            </a:r>
          </a:p>
          <a:p>
            <a:pPr lvl="1"/>
            <a:r>
              <a:rPr lang="en-US" dirty="0"/>
              <a:t>Efficient resource utilization</a:t>
            </a:r>
          </a:p>
          <a:p>
            <a:r>
              <a:rPr lang="en-US" dirty="0"/>
              <a:t>Leverage work done in the SODA project</a:t>
            </a:r>
          </a:p>
          <a:p>
            <a:pPr lvl="1"/>
            <a:r>
              <a:rPr lang="en-US" dirty="0"/>
              <a:t>Runtime abstractions for online orchestration of data analytics</a:t>
            </a:r>
          </a:p>
          <a:p>
            <a:pPr lvl="1"/>
            <a:r>
              <a:rPr lang="en-US" dirty="0"/>
              <a:t>Monitor runtime behavior</a:t>
            </a:r>
          </a:p>
          <a:p>
            <a:pPr lvl="1"/>
            <a:r>
              <a:rPr lang="en-US" dirty="0"/>
              <a:t>Respond to runtime changes</a:t>
            </a:r>
          </a:p>
        </p:txBody>
      </p:sp>
    </p:spTree>
    <p:extLst>
      <p:ext uri="{BB962C8B-B14F-4D97-AF65-F5344CB8AC3E}">
        <p14:creationId xmlns:p14="http://schemas.microsoft.com/office/powerpoint/2010/main" val="257303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813286-3B74-6C4B-ADE7-B37A3B7F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73C4E-7D62-D749-B533-DC8F1278B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5450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3E9563-F228-458D-937F-65DC84865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295" y="573790"/>
            <a:ext cx="2330989" cy="20663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25529"/>
                </a:solidFill>
              </a:rPr>
              <a:t>ADIOS: High-Performance Publisher/Subscriber I/O framework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6922" y="1030181"/>
            <a:ext cx="5259718" cy="5410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98" b="1" dirty="0">
                <a:solidFill>
                  <a:srgbClr val="106636"/>
                </a:solidFill>
              </a:rPr>
              <a:t>Vision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98" dirty="0"/>
              <a:t>Create a high performance I/O abstraction to allow for </a:t>
            </a:r>
            <a:r>
              <a:rPr lang="en-US" sz="2098" dirty="0">
                <a:solidFill>
                  <a:srgbClr val="0070C0"/>
                </a:solidFill>
              </a:rPr>
              <a:t>on-line/off-line</a:t>
            </a:r>
            <a:r>
              <a:rPr lang="en-US" sz="2098" dirty="0"/>
              <a:t> memory/file </a:t>
            </a:r>
            <a:r>
              <a:rPr lang="en-US" sz="2098" dirty="0">
                <a:solidFill>
                  <a:srgbClr val="0070C0"/>
                </a:solidFill>
              </a:rPr>
              <a:t>data subscription</a:t>
            </a:r>
            <a:r>
              <a:rPr lang="en-US" sz="2098" dirty="0"/>
              <a:t> service</a:t>
            </a:r>
            <a:br>
              <a:rPr lang="en-US" sz="2098" dirty="0"/>
            </a:br>
            <a:r>
              <a:rPr lang="en-US" sz="2098" dirty="0"/>
              <a:t>Create a sustainable solution to work with </a:t>
            </a:r>
            <a:r>
              <a:rPr lang="en-US" sz="2098" dirty="0">
                <a:solidFill>
                  <a:srgbClr val="0070C0"/>
                </a:solidFill>
              </a:rPr>
              <a:t>multi-tier storage and memory</a:t>
            </a:r>
            <a:r>
              <a:rPr lang="en-US" sz="2098" dirty="0"/>
              <a:t> systems</a:t>
            </a:r>
          </a:p>
          <a:p>
            <a:pPr marL="0" indent="0">
              <a:buNone/>
            </a:pPr>
            <a:r>
              <a:rPr lang="en-US" sz="2398" b="1" dirty="0">
                <a:solidFill>
                  <a:srgbClr val="106636"/>
                </a:solidFill>
              </a:rPr>
              <a:t>Research Details</a:t>
            </a:r>
          </a:p>
          <a:p>
            <a:pPr>
              <a:spcBef>
                <a:spcPts val="0"/>
              </a:spcBef>
            </a:pPr>
            <a:r>
              <a:rPr lang="en-US" sz="2131" dirty="0"/>
              <a:t>Declarative, publish/subscribe </a:t>
            </a:r>
            <a:r>
              <a:rPr lang="en-US" sz="2131" dirty="0">
                <a:solidFill>
                  <a:srgbClr val="0070C0"/>
                </a:solidFill>
              </a:rPr>
              <a:t>API is separated from the I/O strategy</a:t>
            </a:r>
            <a:r>
              <a:rPr lang="en-US" sz="2131" dirty="0"/>
              <a:t> and use of multi-tier storage</a:t>
            </a:r>
          </a:p>
          <a:p>
            <a:pPr>
              <a:spcBef>
                <a:spcPts val="0"/>
              </a:spcBef>
            </a:pPr>
            <a:r>
              <a:rPr lang="en-US" sz="2131" dirty="0"/>
              <a:t>Multiple implementations (engines) provide </a:t>
            </a:r>
            <a:r>
              <a:rPr lang="en-US" sz="2131" dirty="0">
                <a:solidFill>
                  <a:srgbClr val="0070C0"/>
                </a:solidFill>
              </a:rPr>
              <a:t>functionality </a:t>
            </a:r>
            <a:r>
              <a:rPr lang="en-US" sz="2131" dirty="0"/>
              <a:t>and</a:t>
            </a:r>
            <a:r>
              <a:rPr lang="en-US" sz="2131" dirty="0">
                <a:solidFill>
                  <a:srgbClr val="0070C0"/>
                </a:solidFill>
              </a:rPr>
              <a:t> performance</a:t>
            </a:r>
            <a:r>
              <a:rPr lang="en-US" sz="2131" dirty="0"/>
              <a:t> in different use cases</a:t>
            </a:r>
          </a:p>
          <a:p>
            <a:pPr>
              <a:spcBef>
                <a:spcPts val="0"/>
              </a:spcBef>
            </a:pPr>
            <a:r>
              <a:rPr lang="en-US" sz="2131" dirty="0"/>
              <a:t>Rigorous testing ensures </a:t>
            </a:r>
            <a:r>
              <a:rPr lang="en-US" sz="2131" dirty="0">
                <a:solidFill>
                  <a:srgbClr val="0070C0"/>
                </a:solidFill>
              </a:rPr>
              <a:t>portability</a:t>
            </a:r>
          </a:p>
          <a:p>
            <a:pPr>
              <a:spcBef>
                <a:spcPts val="0"/>
              </a:spcBef>
            </a:pPr>
            <a:r>
              <a:rPr lang="en-US" sz="2131" dirty="0"/>
              <a:t>Data </a:t>
            </a:r>
            <a:r>
              <a:rPr lang="en-US" sz="2131" dirty="0">
                <a:solidFill>
                  <a:srgbClr val="0070C0"/>
                </a:solidFill>
              </a:rPr>
              <a:t>reduction</a:t>
            </a:r>
            <a:r>
              <a:rPr lang="en-US" sz="2131" dirty="0"/>
              <a:t> techniques are incorporated to decrease storage cost</a:t>
            </a:r>
          </a:p>
          <a:p>
            <a:pPr>
              <a:spcBef>
                <a:spcPts val="0"/>
              </a:spcBef>
            </a:pPr>
            <a:endParaRPr lang="en-US" sz="1598" dirty="0"/>
          </a:p>
          <a:p>
            <a:pPr marL="0" indent="0">
              <a:buNone/>
            </a:pPr>
            <a:endParaRPr lang="en-US" sz="213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98" dirty="0"/>
          </a:p>
          <a:p>
            <a:pPr marL="0" indent="0">
              <a:spcBef>
                <a:spcPts val="599"/>
              </a:spcBef>
              <a:spcAft>
                <a:spcPts val="599"/>
              </a:spcAft>
              <a:buNone/>
            </a:pPr>
            <a:endParaRPr lang="en-US" sz="1399" dirty="0"/>
          </a:p>
          <a:p>
            <a:pPr marL="0" indent="0">
              <a:spcBef>
                <a:spcPts val="599"/>
              </a:spcBef>
              <a:spcAft>
                <a:spcPts val="599"/>
              </a:spcAft>
              <a:buNone/>
            </a:pPr>
            <a:endParaRPr lang="en-US" sz="1499" dirty="0"/>
          </a:p>
        </p:txBody>
      </p:sp>
      <p:sp>
        <p:nvSpPr>
          <p:cNvPr id="13" name="TextBox 12"/>
          <p:cNvSpPr txBox="1"/>
          <p:nvPr/>
        </p:nvSpPr>
        <p:spPr>
          <a:xfrm>
            <a:off x="9609677" y="2640150"/>
            <a:ext cx="2542271" cy="737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99" dirty="0">
                <a:latin typeface="Calibri" panose="020F0502020204030204" pitchFamily="34" charset="0"/>
                <a:cs typeface="Calibri" panose="020F0502020204030204" pitchFamily="34" charset="0"/>
              </a:rPr>
              <a:t>XGC writing particles on Summit’s local NVRAM: 18.3 TB in 0.5 seconds on 4K nodes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AB74D-4089-4757-AA7E-8C0FAF75E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563" y="5085401"/>
            <a:ext cx="3729911" cy="1649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2D049-E53D-4647-A260-86CCC6B5A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96" y="1083336"/>
            <a:ext cx="4084480" cy="4043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ACA40-F172-4A50-8692-28C1072A311E}"/>
              </a:ext>
            </a:extLst>
          </p:cNvPr>
          <p:cNvSpPr txBox="1"/>
          <p:nvPr/>
        </p:nvSpPr>
        <p:spPr>
          <a:xfrm>
            <a:off x="622133" y="6197747"/>
            <a:ext cx="5755629" cy="491930"/>
          </a:xfrm>
          <a:prstGeom prst="rect">
            <a:avLst/>
          </a:prstGeom>
        </p:spPr>
        <p:txBody>
          <a:bodyPr rot="0" spcFirstLastPara="0" vertOverflow="overflow" horzOverflow="overflow" vert="horz" wrap="square" lIns="121793" tIns="60897" rIns="121793" bIns="6089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98" dirty="0">
                <a:latin typeface="Calibri"/>
                <a:cs typeface="Calibri"/>
              </a:rPr>
              <a:t>https://github.com/ornladios/ADIOS2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44108-B8BA-427C-9E67-5B54FEBE73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732" y="3848904"/>
            <a:ext cx="2272553" cy="1278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3684D5-BDCF-436C-9318-B62CD71F3B23}"/>
              </a:ext>
            </a:extLst>
          </p:cNvPr>
          <p:cNvSpPr txBox="1"/>
          <p:nvPr/>
        </p:nvSpPr>
        <p:spPr>
          <a:xfrm>
            <a:off x="10408418" y="1030181"/>
            <a:ext cx="83227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TB/s</a:t>
            </a:r>
          </a:p>
        </p:txBody>
      </p:sp>
    </p:spTree>
    <p:extLst>
      <p:ext uri="{BB962C8B-B14F-4D97-AF65-F5344CB8AC3E}">
        <p14:creationId xmlns:p14="http://schemas.microsoft.com/office/powerpoint/2010/main" val="37114761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Sustainable Staging Transport (SST)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" y="822961"/>
            <a:ext cx="7075564" cy="57119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Provide a direct and high performance connection between an ADIOS writer and one or more readers</a:t>
            </a:r>
          </a:p>
          <a:p>
            <a:pPr lvl="1"/>
            <a:r>
              <a:rPr lang="en-US" sz="2796" dirty="0"/>
              <a:t>Communication between separate applications</a:t>
            </a:r>
          </a:p>
          <a:p>
            <a:pPr lvl="1"/>
            <a:r>
              <a:rPr lang="en-US" sz="2796" dirty="0"/>
              <a:t>Multiple transport mechanisms using </a:t>
            </a:r>
            <a:r>
              <a:rPr lang="en-US" sz="2796" dirty="0" err="1"/>
              <a:t>libfabric</a:t>
            </a:r>
            <a:endParaRPr lang="en-US" sz="2796" dirty="0"/>
          </a:p>
          <a:p>
            <a:r>
              <a:rPr lang="en-US" dirty="0"/>
              <a:t>Efficiently handle data transfer and necessary refactoring</a:t>
            </a:r>
          </a:p>
          <a:p>
            <a:r>
              <a:rPr lang="en-US" dirty="0">
                <a:solidFill>
                  <a:srgbClr val="FF0000"/>
                </a:solidFill>
              </a:rPr>
              <a:t>Avoid interfering </a:t>
            </a:r>
            <a:r>
              <a:rPr lang="en-US" dirty="0"/>
              <a:t>with original computation as much as possible</a:t>
            </a:r>
          </a:p>
          <a:p>
            <a:r>
              <a:rPr lang="en-US" dirty="0"/>
              <a:t>Support </a:t>
            </a:r>
            <a:r>
              <a:rPr lang="en-US" dirty="0">
                <a:solidFill>
                  <a:srgbClr val="FF0000"/>
                </a:solidFill>
              </a:rPr>
              <a:t>dynamic</a:t>
            </a:r>
            <a:r>
              <a:rPr lang="en-US" dirty="0"/>
              <a:t> behavior (readers come and go)</a:t>
            </a:r>
          </a:p>
          <a:p>
            <a:r>
              <a:rPr lang="en-US" dirty="0"/>
              <a:t>Be robust to client failure and resource availability changes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C11A8-296E-4C3A-9F88-556BC258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886" y="3357259"/>
            <a:ext cx="3451084" cy="28270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D090E3-A30F-4F1F-9B8C-DE0C8514D301}"/>
              </a:ext>
            </a:extLst>
          </p:cNvPr>
          <p:cNvGrpSpPr/>
          <p:nvPr/>
        </p:nvGrpSpPr>
        <p:grpSpPr>
          <a:xfrm>
            <a:off x="7297062" y="919329"/>
            <a:ext cx="4116706" cy="2361863"/>
            <a:chOff x="6446980" y="916711"/>
            <a:chExt cx="4120999" cy="23643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716B32-9FD0-4C5B-9E56-25BB9A7FE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6980" y="916711"/>
              <a:ext cx="4120999" cy="23643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3FDFED-D55E-4B73-AA4D-CCD134CC9424}"/>
                </a:ext>
              </a:extLst>
            </p:cNvPr>
            <p:cNvSpPr txBox="1"/>
            <p:nvPr/>
          </p:nvSpPr>
          <p:spPr>
            <a:xfrm rot="16200000">
              <a:off x="5725163" y="1948724"/>
              <a:ext cx="1914698" cy="3417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798" dirty="0">
                  <a:latin typeface="Calibri" panose="020F0502020204030204" pitchFamily="34" charset="0"/>
                  <a:cs typeface="Calibri" panose="020F0502020204030204" pitchFamily="34" charset="0"/>
                </a:rPr>
                <a:t>Writer Application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05F231-FF0C-4629-81F4-C9FDA653B745}"/>
                </a:ext>
              </a:extLst>
            </p:cNvPr>
            <p:cNvSpPr txBox="1"/>
            <p:nvPr/>
          </p:nvSpPr>
          <p:spPr>
            <a:xfrm rot="16200000">
              <a:off x="7598970" y="1959019"/>
              <a:ext cx="1972466" cy="3417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798" dirty="0">
                  <a:latin typeface="Calibri" panose="020F0502020204030204" pitchFamily="34" charset="0"/>
                  <a:cs typeface="Calibri" panose="020F0502020204030204" pitchFamily="34" charset="0"/>
                </a:rPr>
                <a:t>Reader 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30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684" y="3059503"/>
            <a:ext cx="2815088" cy="1585370"/>
          </a:xfrm>
          <a:prstGeom prst="rect">
            <a:avLst/>
          </a:prstGeom>
        </p:spPr>
      </p:pic>
      <p:sp>
        <p:nvSpPr>
          <p:cNvPr id="48" name="Hexagon 47"/>
          <p:cNvSpPr/>
          <p:nvPr/>
        </p:nvSpPr>
        <p:spPr>
          <a:xfrm>
            <a:off x="4811651" y="161717"/>
            <a:ext cx="2483224" cy="741216"/>
          </a:xfrm>
          <a:prstGeom prst="hexagon">
            <a:avLst/>
          </a:prstGeom>
          <a:solidFill>
            <a:srgbClr val="408CBE"/>
          </a:solidFill>
          <a:ln w="12700">
            <a:solidFill>
              <a:srgbClr val="408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892575" y="166522"/>
            <a:ext cx="2368440" cy="73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100"/>
              <a:buFont typeface="Arial Black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100"/>
              <a:buFont typeface="Arial Black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100"/>
              <a:buFont typeface="Arial Black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100"/>
              <a:buFont typeface="Arial Black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100"/>
              <a:buFont typeface="Arial Black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100"/>
              <a:buFont typeface="Arial Black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100"/>
              <a:buFont typeface="Arial Black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100"/>
              <a:buFont typeface="Arial Black"/>
              <a:buNone/>
              <a:defRPr sz="23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ctr"/>
            <a:r>
              <a:rPr lang="en-US" sz="2133" b="0" dirty="0">
                <a:solidFill>
                  <a:schemeClr val="bg1"/>
                </a:solidFill>
              </a:rPr>
              <a:t>Can couple tasks via file system?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4801" y="312644"/>
            <a:ext cx="346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End-to-end Application workflow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16898" y="532324"/>
            <a:ext cx="9294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8" idx="0"/>
          </p:cNvCxnSpPr>
          <p:nvPr/>
        </p:nvCxnSpPr>
        <p:spPr>
          <a:xfrm flipV="1">
            <a:off x="7294872" y="532326"/>
            <a:ext cx="2803430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18310" y="152541"/>
            <a:ext cx="26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Yes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Not our concern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25777" y="899218"/>
            <a:ext cx="497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</a:t>
            </a:r>
            <a:r>
              <a:rPr lang="en-US" dirty="0"/>
              <a:t>: Too much data to output, store, or analyze offline. Must couple tasks online.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92218" y="1538890"/>
            <a:ext cx="1667116" cy="410264"/>
            <a:chOff x="2772373" y="1458598"/>
            <a:chExt cx="1250663" cy="307778"/>
          </a:xfrm>
          <a:solidFill>
            <a:srgbClr val="408CBE"/>
          </a:solidFill>
        </p:grpSpPr>
        <p:sp>
          <p:nvSpPr>
            <p:cNvPr id="31" name="Hexagon 30"/>
            <p:cNvSpPr/>
            <p:nvPr/>
          </p:nvSpPr>
          <p:spPr>
            <a:xfrm>
              <a:off x="2772373" y="1458598"/>
              <a:ext cx="1250663" cy="307778"/>
            </a:xfrm>
            <a:prstGeom prst="hexagon">
              <a:avLst/>
            </a:prstGeom>
            <a:grpFill/>
            <a:ln w="12700">
              <a:solidFill>
                <a:srgbClr val="408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80841" y="1458598"/>
              <a:ext cx="1167931" cy="2770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Which tasks?</a:t>
              </a:r>
            </a:p>
          </p:txBody>
        </p:sp>
      </p:grpSp>
      <p:cxnSp>
        <p:nvCxnSpPr>
          <p:cNvPr id="34" name="Straight Arrow Connector 33"/>
          <p:cNvCxnSpPr>
            <a:stCxn id="43" idx="2"/>
            <a:endCxn id="32" idx="0"/>
          </p:cNvCxnSpPr>
          <p:nvPr/>
        </p:nvCxnSpPr>
        <p:spPr>
          <a:xfrm>
            <a:off x="6076796" y="898126"/>
            <a:ext cx="5129" cy="6407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1C625BA-D694-0748-95F8-20C988130EB4}"/>
              </a:ext>
            </a:extLst>
          </p:cNvPr>
          <p:cNvSpPr/>
          <p:nvPr/>
        </p:nvSpPr>
        <p:spPr>
          <a:xfrm>
            <a:off x="8995475" y="5899780"/>
            <a:ext cx="3194938" cy="8233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4801" y="2574090"/>
            <a:ext cx="2018501" cy="369332"/>
          </a:xfrm>
          <a:prstGeom prst="rect">
            <a:avLst/>
          </a:prstGeom>
          <a:solidFill>
            <a:srgbClr val="CA3632"/>
          </a:solidFill>
          <a:ln>
            <a:solidFill>
              <a:srgbClr val="CA363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Online reduction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27653" y="2574090"/>
            <a:ext cx="1877437" cy="369332"/>
          </a:xfrm>
          <a:prstGeom prst="rect">
            <a:avLst/>
          </a:prstGeom>
          <a:solidFill>
            <a:srgbClr val="CA3632"/>
          </a:solidFill>
          <a:ln>
            <a:solidFill>
              <a:srgbClr val="CA363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Online analysis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38492" y="2574090"/>
            <a:ext cx="1928733" cy="369332"/>
          </a:xfrm>
          <a:prstGeom prst="rect">
            <a:avLst/>
          </a:prstGeom>
          <a:solidFill>
            <a:srgbClr val="CA3632"/>
          </a:solidFill>
          <a:ln>
            <a:solidFill>
              <a:srgbClr val="CA363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Online coupling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04100" y="2574090"/>
            <a:ext cx="2287806" cy="369332"/>
          </a:xfrm>
          <a:prstGeom prst="rect">
            <a:avLst/>
          </a:prstGeom>
          <a:solidFill>
            <a:srgbClr val="CA3632"/>
          </a:solidFill>
          <a:ln>
            <a:solidFill>
              <a:srgbClr val="CA363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Online aggregation</a:t>
            </a:r>
          </a:p>
        </p:txBody>
      </p:sp>
      <p:cxnSp>
        <p:nvCxnSpPr>
          <p:cNvPr id="29" name="Elbow Connector 28"/>
          <p:cNvCxnSpPr>
            <a:stCxn id="31" idx="3"/>
            <a:endCxn id="26" idx="0"/>
          </p:cNvCxnSpPr>
          <p:nvPr/>
        </p:nvCxnSpPr>
        <p:spPr>
          <a:xfrm rot="10800000" flipV="1">
            <a:off x="1534053" y="1744022"/>
            <a:ext cx="3758167" cy="830068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1" idx="2"/>
            <a:endCxn id="38" idx="0"/>
          </p:cNvCxnSpPr>
          <p:nvPr/>
        </p:nvCxnSpPr>
        <p:spPr>
          <a:xfrm rot="5400000">
            <a:off x="4668110" y="1847417"/>
            <a:ext cx="624936" cy="828413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31" idx="0"/>
            <a:endCxn id="40" idx="0"/>
          </p:cNvCxnSpPr>
          <p:nvPr/>
        </p:nvCxnSpPr>
        <p:spPr>
          <a:xfrm>
            <a:off x="6959335" y="1744022"/>
            <a:ext cx="3688669" cy="830068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31" idx="1"/>
            <a:endCxn id="39" idx="0"/>
          </p:cNvCxnSpPr>
          <p:nvPr/>
        </p:nvCxnSpPr>
        <p:spPr>
          <a:xfrm rot="16200000" flipH="1">
            <a:off x="6917345" y="1888577"/>
            <a:ext cx="624936" cy="74609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522833" y="1679538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+ Reduction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36918" y="2184052"/>
            <a:ext cx="242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+ Analysis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54099" y="2210430"/>
            <a:ext cx="269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+ Application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21319" y="1678413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Many Applications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87729" y="5999287"/>
            <a:ext cx="260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A3632"/>
                </a:solidFill>
              </a:rPr>
              <a:t>WDMApp</a:t>
            </a:r>
            <a:r>
              <a:rPr lang="en-US" b="1" dirty="0">
                <a:solidFill>
                  <a:srgbClr val="CA3632"/>
                </a:solidFill>
              </a:rPr>
              <a:t>: Fusion whole device model</a:t>
            </a:r>
          </a:p>
        </p:txBody>
      </p:sp>
      <p:grpSp>
        <p:nvGrpSpPr>
          <p:cNvPr id="61" name="Google Shape;124;p11"/>
          <p:cNvGrpSpPr/>
          <p:nvPr/>
        </p:nvGrpSpPr>
        <p:grpSpPr>
          <a:xfrm>
            <a:off x="3334040" y="3092264"/>
            <a:ext cx="2584252" cy="2516984"/>
            <a:chOff x="5675493" y="898135"/>
            <a:chExt cx="2827789" cy="2930827"/>
          </a:xfrm>
        </p:grpSpPr>
        <p:pic>
          <p:nvPicPr>
            <p:cNvPr id="63" name="Google Shape;126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75494" y="898649"/>
              <a:ext cx="1355578" cy="142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127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47704" y="898135"/>
              <a:ext cx="1355578" cy="1422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128;p11"/>
            <p:cNvPicPr preferRelativeResize="0"/>
            <p:nvPr/>
          </p:nvPicPr>
          <p:blipFill rotWithShape="1">
            <a:blip r:embed="rId6">
              <a:alphaModFix/>
            </a:blip>
            <a:srcRect l="47424" t="9362" r="6186" b="11897"/>
            <a:stretch/>
          </p:blipFill>
          <p:spPr>
            <a:xfrm>
              <a:off x="5675493" y="2602261"/>
              <a:ext cx="1284852" cy="12267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" name="Google Shape;130;p11"/>
            <p:cNvCxnSpPr/>
            <p:nvPr/>
          </p:nvCxnSpPr>
          <p:spPr>
            <a:xfrm>
              <a:off x="6353283" y="2320649"/>
              <a:ext cx="123660" cy="936900"/>
            </a:xfrm>
            <a:prstGeom prst="straightConnector1">
              <a:avLst/>
            </a:prstGeom>
            <a:noFill/>
            <a:ln w="28575" cap="flat" cmpd="sng">
              <a:solidFill>
                <a:srgbClr val="BD4B48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68" name="Google Shape;131;p11"/>
            <p:cNvCxnSpPr/>
            <p:nvPr/>
          </p:nvCxnSpPr>
          <p:spPr>
            <a:xfrm flipH="1">
              <a:off x="6360245" y="2320648"/>
              <a:ext cx="1400574" cy="1430283"/>
            </a:xfrm>
            <a:prstGeom prst="straightConnector1">
              <a:avLst/>
            </a:prstGeom>
            <a:noFill/>
            <a:ln w="28575" cap="flat" cmpd="sng">
              <a:solidFill>
                <a:srgbClr val="BD4B48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  <p:sp>
        <p:nvSpPr>
          <p:cNvPr id="70" name="TextBox 69"/>
          <p:cNvSpPr txBox="1"/>
          <p:nvPr/>
        </p:nvSpPr>
        <p:spPr>
          <a:xfrm>
            <a:off x="4781611" y="4591460"/>
            <a:ext cx="1562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Arial" charset="0"/>
              </a:rPr>
              <a:t>1M atoms, </a:t>
            </a:r>
          </a:p>
          <a:p>
            <a:r>
              <a:rPr lang="en-US" sz="1600" dirty="0">
                <a:ea typeface="Arial" charset="0"/>
              </a:rPr>
              <a:t>1B steps </a:t>
            </a:r>
            <a:r>
              <a:rPr lang="en-US" sz="1600" dirty="0">
                <a:ea typeface="Arial" charset="0"/>
                <a:sym typeface="Wingdings"/>
              </a:rPr>
              <a:t></a:t>
            </a:r>
          </a:p>
          <a:p>
            <a:r>
              <a:rPr lang="en-US" sz="1600" dirty="0">
                <a:ea typeface="Arial" charset="0"/>
                <a:sym typeface="Wingdings"/>
              </a:rPr>
              <a:t>32 PB trajectories</a:t>
            </a:r>
            <a:endParaRPr lang="en-US" sz="1600" dirty="0">
              <a:ea typeface="Arial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CBB2DF31-3771-C74D-9D54-DD2A1C2D2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05" y="4329692"/>
            <a:ext cx="2791268" cy="1570088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333303" y="5999287"/>
            <a:ext cx="255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A3632"/>
                </a:solidFill>
              </a:rPr>
              <a:t>NWChemEx</a:t>
            </a:r>
            <a:r>
              <a:rPr lang="en-US" b="1" dirty="0">
                <a:solidFill>
                  <a:srgbClr val="CA3632"/>
                </a:solidFill>
              </a:rPr>
              <a:t>: </a:t>
            </a:r>
            <a:br>
              <a:rPr lang="en-US" b="1" dirty="0">
                <a:solidFill>
                  <a:srgbClr val="CA3632"/>
                </a:solidFill>
              </a:rPr>
            </a:br>
            <a:r>
              <a:rPr lang="en-US" b="1" dirty="0">
                <a:solidFill>
                  <a:srgbClr val="CA3632"/>
                </a:solidFill>
              </a:rPr>
              <a:t>Molecular dynamics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35" y="2990986"/>
            <a:ext cx="3000861" cy="3732174"/>
          </a:xfrm>
          <a:prstGeom prst="rect">
            <a:avLst/>
          </a:prstGeom>
          <a:noFill/>
          <a:ln w="12700">
            <a:solidFill>
              <a:srgbClr val="CA3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233423" y="2990986"/>
            <a:ext cx="2837660" cy="3732174"/>
          </a:xfrm>
          <a:prstGeom prst="rect">
            <a:avLst/>
          </a:prstGeom>
          <a:noFill/>
          <a:ln w="12700">
            <a:solidFill>
              <a:srgbClr val="CA3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256911" y="2990986"/>
            <a:ext cx="2837660" cy="3732174"/>
          </a:xfrm>
          <a:prstGeom prst="rect">
            <a:avLst/>
          </a:prstGeom>
          <a:noFill/>
          <a:ln w="12700">
            <a:solidFill>
              <a:srgbClr val="CA3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9280399" y="2990986"/>
            <a:ext cx="2837660" cy="3732174"/>
          </a:xfrm>
          <a:prstGeom prst="rect">
            <a:avLst/>
          </a:prstGeom>
          <a:noFill/>
          <a:ln w="12700">
            <a:solidFill>
              <a:srgbClr val="CA3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CE9D15B-6058-244A-89FB-87D6CFBCA202}"/>
              </a:ext>
            </a:extLst>
          </p:cNvPr>
          <p:cNvGrpSpPr/>
          <p:nvPr/>
        </p:nvGrpSpPr>
        <p:grpSpPr>
          <a:xfrm>
            <a:off x="6344156" y="3079728"/>
            <a:ext cx="2694899" cy="979714"/>
            <a:chOff x="5185467" y="3303639"/>
            <a:chExt cx="3293117" cy="365761"/>
          </a:xfrm>
        </p:grpSpPr>
        <p:sp>
          <p:nvSpPr>
            <p:cNvPr id="66" name="Google Shape;147;p11">
              <a:extLst>
                <a:ext uri="{FF2B5EF4-FFF2-40B4-BE49-F238E27FC236}">
                  <a16:creationId xmlns:a16="http://schemas.microsoft.com/office/drawing/2014/main" id="{546C4C94-A515-F940-AA32-C48797FBC4BF}"/>
                </a:ext>
              </a:extLst>
            </p:cNvPr>
            <p:cNvSpPr/>
            <p:nvPr/>
          </p:nvSpPr>
          <p:spPr>
            <a:xfrm>
              <a:off x="5185467" y="3303639"/>
              <a:ext cx="885400" cy="36576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88" tIns="45688" rIns="45688" bIns="45688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n-US" sz="1600" dirty="0">
                  <a:solidFill>
                    <a:schemeClr val="dk1"/>
                  </a:solidFill>
                  <a:ea typeface="Arial" charset="0"/>
                  <a:sym typeface="Arial"/>
                </a:rPr>
                <a:t>XGC</a:t>
              </a:r>
              <a:endParaRPr sz="1600" dirty="0">
                <a:ea typeface="Arial" charset="0"/>
              </a:endParaRPr>
            </a:p>
          </p:txBody>
        </p:sp>
        <p:sp>
          <p:nvSpPr>
            <p:cNvPr id="69" name="Google Shape;148;p11">
              <a:extLst>
                <a:ext uri="{FF2B5EF4-FFF2-40B4-BE49-F238E27FC236}">
                  <a16:creationId xmlns:a16="http://schemas.microsoft.com/office/drawing/2014/main" id="{7F4DBD60-8D0D-A14D-B69F-687F02F0FE5A}"/>
                </a:ext>
              </a:extLst>
            </p:cNvPr>
            <p:cNvSpPr/>
            <p:nvPr/>
          </p:nvSpPr>
          <p:spPr>
            <a:xfrm>
              <a:off x="7593184" y="3303640"/>
              <a:ext cx="885400" cy="3657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88" tIns="45688" rIns="45688" bIns="45688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n-US" sz="1600" dirty="0">
                  <a:solidFill>
                    <a:schemeClr val="dk1"/>
                  </a:solidFill>
                  <a:ea typeface="Arial" charset="0"/>
                  <a:sym typeface="Arial"/>
                </a:rPr>
                <a:t>GENE</a:t>
              </a:r>
              <a:endParaRPr sz="1600" dirty="0">
                <a:ea typeface="Arial" charset="0"/>
              </a:endParaRPr>
            </a:p>
          </p:txBody>
        </p:sp>
        <p:sp>
          <p:nvSpPr>
            <p:cNvPr id="75" name="Google Shape;149;p11">
              <a:extLst>
                <a:ext uri="{FF2B5EF4-FFF2-40B4-BE49-F238E27FC236}">
                  <a16:creationId xmlns:a16="http://schemas.microsoft.com/office/drawing/2014/main" id="{960FCA35-B69D-C344-A1CD-C9A202621B06}"/>
                </a:ext>
              </a:extLst>
            </p:cNvPr>
            <p:cNvSpPr/>
            <p:nvPr/>
          </p:nvSpPr>
          <p:spPr>
            <a:xfrm>
              <a:off x="6297944" y="3341469"/>
              <a:ext cx="1068159" cy="313295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88" tIns="45688" rIns="45688" bIns="45688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</a:pPr>
              <a:r>
                <a:rPr lang="en-US" sz="1200" dirty="0">
                  <a:solidFill>
                    <a:schemeClr val="dk1"/>
                  </a:solidFill>
                  <a:ea typeface="Arial" charset="0"/>
                  <a:sym typeface="Arial"/>
                </a:rPr>
                <a:t>Interpolator</a:t>
              </a:r>
              <a:endParaRPr sz="1200" dirty="0">
                <a:ea typeface="Arial" charset="0"/>
              </a:endParaRPr>
            </a:p>
          </p:txBody>
        </p:sp>
        <p:cxnSp>
          <p:nvCxnSpPr>
            <p:cNvPr id="76" name="Google Shape;150;p11">
              <a:extLst>
                <a:ext uri="{FF2B5EF4-FFF2-40B4-BE49-F238E27FC236}">
                  <a16:creationId xmlns:a16="http://schemas.microsoft.com/office/drawing/2014/main" id="{CC71FC34-9BA5-DC4D-BC09-7B6110A36FA9}"/>
                </a:ext>
              </a:extLst>
            </p:cNvPr>
            <p:cNvCxnSpPr>
              <a:cxnSpLocks/>
            </p:cNvCxnSpPr>
            <p:nvPr/>
          </p:nvCxnSpPr>
          <p:spPr>
            <a:xfrm>
              <a:off x="6070867" y="3402767"/>
              <a:ext cx="22707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7" name="Google Shape;151;p11">
              <a:extLst>
                <a:ext uri="{FF2B5EF4-FFF2-40B4-BE49-F238E27FC236}">
                  <a16:creationId xmlns:a16="http://schemas.microsoft.com/office/drawing/2014/main" id="{FE1215D6-8774-0543-99C4-0F3C42D3E7C6}"/>
                </a:ext>
              </a:extLst>
            </p:cNvPr>
            <p:cNvCxnSpPr>
              <a:cxnSpLocks/>
            </p:cNvCxnSpPr>
            <p:nvPr/>
          </p:nvCxnSpPr>
          <p:spPr>
            <a:xfrm>
              <a:off x="7366103" y="3402767"/>
              <a:ext cx="22708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8" name="Google Shape;152;p11">
              <a:extLst>
                <a:ext uri="{FF2B5EF4-FFF2-40B4-BE49-F238E27FC236}">
                  <a16:creationId xmlns:a16="http://schemas.microsoft.com/office/drawing/2014/main" id="{F34E8DC7-8F37-8C46-AE1B-446EF9ACFBC5}"/>
                </a:ext>
              </a:extLst>
            </p:cNvPr>
            <p:cNvCxnSpPr>
              <a:cxnSpLocks/>
            </p:cNvCxnSpPr>
            <p:nvPr/>
          </p:nvCxnSpPr>
          <p:spPr>
            <a:xfrm>
              <a:off x="6070867" y="3548063"/>
              <a:ext cx="22707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cxnSp>
          <p:nvCxnSpPr>
            <p:cNvPr id="79" name="Google Shape;153;p11">
              <a:extLst>
                <a:ext uri="{FF2B5EF4-FFF2-40B4-BE49-F238E27FC236}">
                  <a16:creationId xmlns:a16="http://schemas.microsoft.com/office/drawing/2014/main" id="{2A5785FF-03E4-0847-8D5A-5D5362CCBEEB}"/>
                </a:ext>
              </a:extLst>
            </p:cNvPr>
            <p:cNvCxnSpPr>
              <a:cxnSpLocks/>
            </p:cNvCxnSpPr>
            <p:nvPr/>
          </p:nvCxnSpPr>
          <p:spPr>
            <a:xfrm>
              <a:off x="7366103" y="3548063"/>
              <a:ext cx="22708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sm" len="sm"/>
            </a:ln>
          </p:spPr>
        </p:cxnSp>
      </p:grpSp>
      <p:sp>
        <p:nvSpPr>
          <p:cNvPr id="88" name="TextBox 87"/>
          <p:cNvSpPr txBox="1"/>
          <p:nvPr/>
        </p:nvSpPr>
        <p:spPr>
          <a:xfrm>
            <a:off x="9334998" y="5999287"/>
            <a:ext cx="272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A3632"/>
                </a:solidFill>
              </a:rPr>
              <a:t>CANDLE:</a:t>
            </a:r>
          </a:p>
          <a:p>
            <a:pPr algn="ctr"/>
            <a:r>
              <a:rPr lang="en-US" b="1" dirty="0">
                <a:solidFill>
                  <a:srgbClr val="CA3632"/>
                </a:solidFill>
              </a:rPr>
              <a:t>Cancer deep learning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6778" y="5999287"/>
            <a:ext cx="272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A3632"/>
                </a:solidFill>
              </a:rPr>
              <a:t>ExaFEL</a:t>
            </a:r>
            <a:r>
              <a:rPr lang="en-US" b="1" dirty="0">
                <a:solidFill>
                  <a:srgbClr val="CA3632"/>
                </a:solidFill>
              </a:rPr>
              <a:t>: </a:t>
            </a:r>
          </a:p>
          <a:p>
            <a:pPr algn="ctr"/>
            <a:r>
              <a:rPr lang="en-US" b="1" dirty="0">
                <a:solidFill>
                  <a:srgbClr val="CA3632"/>
                </a:solidFill>
              </a:rPr>
              <a:t>X-ray laser imaging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00617" y="4853300"/>
            <a:ext cx="2761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Hyperparam</a:t>
            </a:r>
            <a:r>
              <a:rPr lang="en-US" sz="1600" dirty="0"/>
              <a:t>. optimization:</a:t>
            </a:r>
          </a:p>
          <a:p>
            <a:r>
              <a:rPr lang="en-US" sz="1600" dirty="0"/>
              <a:t>10</a:t>
            </a:r>
            <a:r>
              <a:rPr lang="en-US" sz="1600" baseline="30000" dirty="0"/>
              <a:t>3</a:t>
            </a:r>
            <a:r>
              <a:rPr lang="mr-IN" sz="1600" dirty="0"/>
              <a:t>–</a:t>
            </a:r>
            <a:r>
              <a:rPr lang="en-US" sz="1600" dirty="0"/>
              <a:t>10</a:t>
            </a:r>
            <a:r>
              <a:rPr lang="en-US" sz="1600" baseline="30000" dirty="0"/>
              <a:t>6</a:t>
            </a:r>
            <a:r>
              <a:rPr lang="en-US" sz="1600" dirty="0"/>
              <a:t> training runs, each fitting many parameters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8A1574E-E4F1-9D4B-AE93-74430F0B27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2" y="4312815"/>
            <a:ext cx="2942535" cy="167983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AEDCFA-FA7C-FD4E-ACF7-BFB1028CE3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" y="3051365"/>
            <a:ext cx="2935249" cy="142254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0849" y="85247"/>
            <a:ext cx="380232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Code Coupling 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        as a Motif</a:t>
            </a:r>
          </a:p>
        </p:txBody>
      </p:sp>
    </p:spTree>
    <p:extLst>
      <p:ext uri="{BB962C8B-B14F-4D97-AF65-F5344CB8AC3E}">
        <p14:creationId xmlns:p14="http://schemas.microsoft.com/office/powerpoint/2010/main" val="4139603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Near Real Time Analysis of Experimental Data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6" y="674559"/>
            <a:ext cx="10635149" cy="5590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3217" y="5175675"/>
            <a:ext cx="2933954" cy="1752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  <a:t>Electron cyclotron emission imaging (ECEI)</a:t>
            </a:r>
          </a:p>
          <a:p>
            <a:r>
              <a:rPr lang="it-IT" sz="1798" dirty="0">
                <a:latin typeface="Calibri" panose="020F0502020204030204" pitchFamily="34" charset="0"/>
                <a:cs typeface="Calibri" panose="020F0502020204030204" pitchFamily="34" charset="0"/>
              </a:rPr>
              <a:t>Markov chain Monte Carlo (MCMC)</a:t>
            </a:r>
            <a:endParaRPr lang="en-US" sz="179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9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9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cei_trim_ffmpeg.mpg">
            <a:hlinkClick r:id="" action="ppaction://media"/>
            <a:extLst>
              <a:ext uri="{FF2B5EF4-FFF2-40B4-BE49-F238E27FC236}">
                <a16:creationId xmlns:a16="http://schemas.microsoft.com/office/drawing/2014/main" id="{6A0F93D7-5CD1-4013-BDA2-2E3F831DE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8251" y="2328180"/>
            <a:ext cx="646875" cy="1526823"/>
          </a:xfrm>
          <a:prstGeom prst="rect">
            <a:avLst/>
          </a:prstGeom>
        </p:spPr>
      </p:pic>
      <p:sp>
        <p:nvSpPr>
          <p:cNvPr id="6" name="Shape 275">
            <a:extLst>
              <a:ext uri="{FF2B5EF4-FFF2-40B4-BE49-F238E27FC236}">
                <a16:creationId xmlns:a16="http://schemas.microsoft.com/office/drawing/2014/main" id="{F47394AC-507D-4333-8AF6-557A1DDB6FDE}"/>
              </a:ext>
            </a:extLst>
          </p:cNvPr>
          <p:cNvSpPr/>
          <p:nvPr/>
        </p:nvSpPr>
        <p:spPr>
          <a:xfrm>
            <a:off x="415638" y="6371124"/>
            <a:ext cx="11360724" cy="424290"/>
          </a:xfrm>
          <a:prstGeom prst="rect">
            <a:avLst/>
          </a:prstGeom>
          <a:gradFill>
            <a:gsLst>
              <a:gs pos="0">
                <a:srgbClr val="104877"/>
              </a:gs>
              <a:gs pos="80000">
                <a:srgbClr val="155E9D"/>
              </a:gs>
              <a:gs pos="100000">
                <a:srgbClr val="135FA0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671" rIns="45671">
            <a:spAutoFit/>
          </a:bodyPr>
          <a:lstStyle>
            <a:lvl1pPr algn="ctr"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z="2398" dirty="0">
                <a:latin typeface="Calibri" panose="020F0502020204030204" pitchFamily="34" charset="0"/>
                <a:cs typeface="Calibri" panose="020F0502020204030204" pitchFamily="34" charset="0"/>
              </a:rPr>
              <a:t>New I/O Pattern: Streaming, reducing data from experiments to HPC with ML</a:t>
            </a:r>
          </a:p>
        </p:txBody>
      </p:sp>
    </p:spTree>
    <p:extLst>
      <p:ext uri="{BB962C8B-B14F-4D97-AF65-F5344CB8AC3E}">
        <p14:creationId xmlns:p14="http://schemas.microsoft.com/office/powerpoint/2010/main" val="810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8FB68-7438-4179-ADBB-5B710246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07" y="185780"/>
            <a:ext cx="9407898" cy="866519"/>
          </a:xfrm>
        </p:spPr>
        <p:txBody>
          <a:bodyPr/>
          <a:lstStyle/>
          <a:p>
            <a:r>
              <a:rPr lang="en-US" sz="2795" dirty="0"/>
              <a:t>2.2.2.05 ADSE12-</a:t>
            </a:r>
            <a:r>
              <a:rPr lang="en-US" sz="2795" dirty="0">
                <a:solidFill>
                  <a:srgbClr val="C00000"/>
                </a:solidFill>
              </a:rPr>
              <a:t>WDM</a:t>
            </a:r>
            <a:r>
              <a:rPr lang="en-US" sz="2795" dirty="0"/>
              <a:t>App: High-Fidelity Whole Device </a:t>
            </a:r>
            <a:br>
              <a:rPr lang="en-US" sz="2795" dirty="0"/>
            </a:br>
            <a:r>
              <a:rPr lang="en-US" sz="2795" dirty="0"/>
              <a:t>Modeling of Magnetically Confined Fusion Plasmas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4792D-E0FA-4C8C-8A59-414A6494E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49" y="1052298"/>
            <a:ext cx="11668019" cy="4997627"/>
          </a:xfrm>
        </p:spPr>
        <p:txBody>
          <a:bodyPr>
            <a:normAutofit/>
          </a:bodyPr>
          <a:lstStyle/>
          <a:p>
            <a:r>
              <a:rPr lang="en-US" sz="1996" dirty="0"/>
              <a:t>Different physics solved in different physical regions of detector </a:t>
            </a:r>
            <a:br>
              <a:rPr lang="en-US" sz="1996" dirty="0"/>
            </a:br>
            <a:r>
              <a:rPr lang="en-US" sz="1996" dirty="0"/>
              <a:t>(spatial coupling)</a:t>
            </a:r>
          </a:p>
          <a:p>
            <a:r>
              <a:rPr lang="en-US" sz="1996" dirty="0"/>
              <a:t>Core simulation: </a:t>
            </a:r>
            <a:r>
              <a:rPr lang="en-US" sz="1996" b="1" dirty="0"/>
              <a:t>GENE</a:t>
            </a:r>
            <a:br>
              <a:rPr lang="en-US" sz="1996" dirty="0"/>
            </a:br>
            <a:r>
              <a:rPr lang="en-US" sz="1996" dirty="0"/>
              <a:t>Edge simulation: </a:t>
            </a:r>
            <a:r>
              <a:rPr lang="en-US" sz="1996" b="1" dirty="0"/>
              <a:t>XGC</a:t>
            </a:r>
            <a:br>
              <a:rPr lang="en-US" sz="1996" dirty="0"/>
            </a:br>
            <a:r>
              <a:rPr lang="en-US" sz="1996" dirty="0"/>
              <a:t>Separate teams, </a:t>
            </a:r>
            <a:r>
              <a:rPr lang="en-US" sz="1996" b="1" dirty="0"/>
              <a:t>separate codes</a:t>
            </a:r>
          </a:p>
          <a:p>
            <a:r>
              <a:rPr lang="en-US" sz="1996" dirty="0"/>
              <a:t>Recently demonstrated first-ever successful kinetic coupling of this kind</a:t>
            </a:r>
          </a:p>
          <a:p>
            <a:r>
              <a:rPr lang="en-US" sz="1996" dirty="0"/>
              <a:t>Data Generated by one coupled simulation is predicted to be &gt; 10 PB/day on Summit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8E88D-8898-4DCD-A1D1-FE7F388E7D26}"/>
              </a:ext>
            </a:extLst>
          </p:cNvPr>
          <p:cNvSpPr txBox="1"/>
          <p:nvPr/>
        </p:nvSpPr>
        <p:spPr>
          <a:xfrm>
            <a:off x="9775056" y="30788"/>
            <a:ext cx="2355573" cy="108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  <a:t>PIs:</a:t>
            </a:r>
            <a:b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98" dirty="0" err="1">
                <a:latin typeface="Calibri" panose="020F0502020204030204" pitchFamily="34" charset="0"/>
                <a:cs typeface="Calibri" panose="020F0502020204030204" pitchFamily="34" charset="0"/>
              </a:rPr>
              <a:t>Amitava</a:t>
            </a:r>
            <a: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  <a:t> Bhattacharjee, </a:t>
            </a:r>
            <a:b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  <a:t>C. S. Chang</a:t>
            </a:r>
            <a:b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98" dirty="0">
                <a:latin typeface="Calibri" panose="020F0502020204030204" pitchFamily="34" charset="0"/>
                <a:cs typeface="Calibri" panose="020F0502020204030204" pitchFamily="34" charset="0"/>
              </a:rPr>
              <a:t>PPPL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115721-C5D3-E04A-B9BB-79066D3C64C4}"/>
              </a:ext>
            </a:extLst>
          </p:cNvPr>
          <p:cNvSpPr/>
          <p:nvPr/>
        </p:nvSpPr>
        <p:spPr>
          <a:xfrm>
            <a:off x="409737" y="5531915"/>
            <a:ext cx="4129771" cy="645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Dominski; S. Ku; C.-S. Chang; J. Choi; E. Suchyta; S. Parker; S. Klasky; A. Bhattacharjee; </a:t>
            </a:r>
            <a:r>
              <a:rPr lang="en-US" altLang="en-US" sz="11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of Plasmas</a:t>
            </a:r>
            <a:r>
              <a:rPr lang="en-US" altLang="en-US" sz="1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2018, </a:t>
            </a:r>
            <a:r>
              <a:rPr lang="en-US" altLang="en-US" sz="1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25, DOI: 10.1063/1.5044707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3FC7C1-5E23-401B-98FB-1875127DF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331" y="1057159"/>
            <a:ext cx="1894177" cy="286033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9E6800D-BB0C-4558-AA28-9F8CF4654DA6}"/>
              </a:ext>
            </a:extLst>
          </p:cNvPr>
          <p:cNvSpPr txBox="1"/>
          <p:nvPr/>
        </p:nvSpPr>
        <p:spPr>
          <a:xfrm>
            <a:off x="8694085" y="1689978"/>
            <a:ext cx="1258678" cy="645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996" dirty="0">
                <a:latin typeface="Calibri" panose="020F0502020204030204" pitchFamily="34" charset="0"/>
                <a:cs typeface="Calibri" panose="020F0502020204030204" pitchFamily="34" charset="0"/>
              </a:rPr>
              <a:t>Core-edge</a:t>
            </a:r>
          </a:p>
          <a:p>
            <a:pPr algn="ctr">
              <a:lnSpc>
                <a:spcPct val="90000"/>
              </a:lnSpc>
            </a:pPr>
            <a:r>
              <a:rPr lang="en-US" sz="1996" dirty="0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7E8EE-E3D5-44CA-A0FA-8B447A28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37" y="3606109"/>
            <a:ext cx="4062121" cy="1925804"/>
          </a:xfrm>
          <a:prstGeom prst="rect">
            <a:avLst/>
          </a:prstGeom>
        </p:spPr>
      </p:pic>
      <p:sp>
        <p:nvSpPr>
          <p:cNvPr id="17" name="Shape 275">
            <a:extLst>
              <a:ext uri="{FF2B5EF4-FFF2-40B4-BE49-F238E27FC236}">
                <a16:creationId xmlns:a16="http://schemas.microsoft.com/office/drawing/2014/main" id="{C2CFC316-A2FD-4074-9CD3-85895CA8AD10}"/>
              </a:ext>
            </a:extLst>
          </p:cNvPr>
          <p:cNvSpPr/>
          <p:nvPr/>
        </p:nvSpPr>
        <p:spPr>
          <a:xfrm>
            <a:off x="374807" y="6230445"/>
            <a:ext cx="11360724" cy="424290"/>
          </a:xfrm>
          <a:prstGeom prst="rect">
            <a:avLst/>
          </a:prstGeom>
          <a:gradFill>
            <a:gsLst>
              <a:gs pos="0">
                <a:srgbClr val="104877"/>
              </a:gs>
              <a:gs pos="80000">
                <a:srgbClr val="155E9D"/>
              </a:gs>
              <a:gs pos="100000">
                <a:srgbClr val="135FA0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671" rIns="45671">
            <a:spAutoFit/>
          </a:bodyPr>
          <a:lstStyle>
            <a:lvl1pPr algn="ctr"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z="2398" dirty="0">
                <a:latin typeface="Calibri" panose="020F0502020204030204" pitchFamily="34" charset="0"/>
                <a:cs typeface="Calibri" panose="020F0502020204030204" pitchFamily="34" charset="0"/>
              </a:rPr>
              <a:t>New I/O Pattern: emerging from running complex in situ workflows</a:t>
            </a:r>
            <a:endParaRPr sz="239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CE9FA-27D4-45AB-A06A-A9945743F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198" y="3784973"/>
            <a:ext cx="4664227" cy="2297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00AF47-187E-4BD8-BABF-A19791C77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947" y="3943584"/>
            <a:ext cx="2649819" cy="13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8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3E5A-2F4F-B64D-8DFB-E40732F6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Coupling </a:t>
            </a:r>
            <a:r>
              <a:rPr lang="en-US" dirty="0" err="1"/>
              <a:t>Exascale</a:t>
            </a:r>
            <a:r>
              <a:rPr lang="en-US" dirty="0"/>
              <a:t> Multiphysics Applications: Methods and Lessons Learned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5DF28-0497-0C47-81AB-4F46C96B7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IEEE eScience 2018 conference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D7E26-F3BD-ED41-B138-630CFB805588}"/>
              </a:ext>
            </a:extLst>
          </p:cNvPr>
          <p:cNvSpPr txBox="1"/>
          <p:nvPr/>
        </p:nvSpPr>
        <p:spPr>
          <a:xfrm>
            <a:off x="367347" y="2656972"/>
            <a:ext cx="11652070" cy="1841707"/>
          </a:xfrm>
          <a:prstGeom prst="rect">
            <a:avLst/>
          </a:prstGeom>
          <a:noFill/>
        </p:spPr>
        <p:txBody>
          <a:bodyPr wrap="square" numCol="6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Garamond" panose="02020404030301010803" pitchFamily="18" charset="0"/>
              </a:rPr>
              <a:t>Matthew Wolf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Jong Youl Choi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Choong-</a:t>
            </a:r>
            <a:r>
              <a:rPr lang="en-US" dirty="0" err="1">
                <a:latin typeface="Garamond" panose="02020404030301010803" pitchFamily="18" charset="0"/>
              </a:rPr>
              <a:t>Seock</a:t>
            </a:r>
            <a:r>
              <a:rPr lang="en-US" dirty="0">
                <a:latin typeface="Garamond" panose="02020404030301010803" pitchFamily="18" charset="0"/>
              </a:rPr>
              <a:t> Chang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Julien </a:t>
            </a:r>
            <a:r>
              <a:rPr lang="en-US" dirty="0" err="1">
                <a:latin typeface="Garamond" panose="02020404030301010803" pitchFamily="18" charset="0"/>
              </a:rPr>
              <a:t>Dominski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Scott </a:t>
            </a:r>
            <a:r>
              <a:rPr lang="en-US" dirty="0" err="1">
                <a:latin typeface="Garamond" panose="02020404030301010803" pitchFamily="18" charset="0"/>
              </a:rPr>
              <a:t>Klasky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Gabriele Merlo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Eric </a:t>
            </a:r>
            <a:r>
              <a:rPr lang="en-US" dirty="0" err="1">
                <a:latin typeface="Garamond" panose="02020404030301010803" pitchFamily="18" charset="0"/>
              </a:rPr>
              <a:t>Suchyta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Mark Ainsworth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Bryce Allen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Franck Cappello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Michael Churchill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Philip Davis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Sheng Di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Greg Eisenhauer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Stephane </a:t>
            </a:r>
            <a:r>
              <a:rPr lang="en-US" dirty="0" err="1">
                <a:latin typeface="Garamond" panose="02020404030301010803" pitchFamily="18" charset="0"/>
              </a:rPr>
              <a:t>Ethier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Ian Foster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Berk </a:t>
            </a:r>
            <a:r>
              <a:rPr lang="en-US" dirty="0" err="1">
                <a:latin typeface="Garamond" panose="02020404030301010803" pitchFamily="18" charset="0"/>
              </a:rPr>
              <a:t>Geveci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latin typeface="Garamond" panose="02020404030301010803" pitchFamily="18" charset="0"/>
              </a:rPr>
              <a:t>Hanqi</a:t>
            </a:r>
            <a:r>
              <a:rPr lang="en-US" dirty="0">
                <a:latin typeface="Garamond" panose="02020404030301010803" pitchFamily="18" charset="0"/>
              </a:rPr>
              <a:t> Guo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Kevin Huck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Frank </a:t>
            </a:r>
            <a:r>
              <a:rPr lang="en-US" dirty="0" err="1">
                <a:latin typeface="Garamond" panose="02020404030301010803" pitchFamily="18" charset="0"/>
              </a:rPr>
              <a:t>Jenko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Mark Kim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James Kress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Seung-Hoe Ku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Qing Liu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Jeremy Logan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Allen </a:t>
            </a:r>
            <a:r>
              <a:rPr lang="en-US" dirty="0" err="1">
                <a:latin typeface="Garamond" panose="02020404030301010803" pitchFamily="18" charset="0"/>
              </a:rPr>
              <a:t>Malony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latin typeface="Garamond" panose="02020404030301010803" pitchFamily="18" charset="0"/>
              </a:rPr>
              <a:t>Kshitij</a:t>
            </a:r>
            <a:r>
              <a:rPr lang="en-US" dirty="0">
                <a:latin typeface="Garamond" panose="02020404030301010803" pitchFamily="18" charset="0"/>
              </a:rPr>
              <a:t> Mehta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Kenneth Moreland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Todd Munson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Manish Parashar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Tom Peterka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Norbert </a:t>
            </a:r>
            <a:r>
              <a:rPr lang="en-US" dirty="0" err="1">
                <a:latin typeface="Garamond" panose="02020404030301010803" pitchFamily="18" charset="0"/>
              </a:rPr>
              <a:t>Podhorszki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Dave </a:t>
            </a:r>
            <a:r>
              <a:rPr lang="en-US" dirty="0" err="1">
                <a:latin typeface="Garamond" panose="02020404030301010803" pitchFamily="18" charset="0"/>
              </a:rPr>
              <a:t>Pugmire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Ozan </a:t>
            </a:r>
            <a:r>
              <a:rPr lang="en-US" dirty="0" err="1">
                <a:latin typeface="Garamond" panose="02020404030301010803" pitchFamily="18" charset="0"/>
              </a:rPr>
              <a:t>Tugluk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latin typeface="Garamond" panose="02020404030301010803" pitchFamily="18" charset="0"/>
              </a:rPr>
              <a:t>Ruonan</a:t>
            </a:r>
            <a:r>
              <a:rPr lang="en-US" dirty="0">
                <a:latin typeface="Garamond" panose="02020404030301010803" pitchFamily="18" charset="0"/>
              </a:rPr>
              <a:t> Wang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Ben Whitney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Chad Wood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7CC92-021D-FD45-AEA0-B8A6DE6DCC1D}"/>
              </a:ext>
            </a:extLst>
          </p:cNvPr>
          <p:cNvSpPr txBox="1"/>
          <p:nvPr/>
        </p:nvSpPr>
        <p:spPr>
          <a:xfrm>
            <a:off x="367347" y="4594223"/>
            <a:ext cx="9055828" cy="1688045"/>
          </a:xfrm>
          <a:prstGeom prst="rect">
            <a:avLst/>
          </a:prstGeom>
          <a:noFill/>
        </p:spPr>
        <p:txBody>
          <a:bodyPr wrap="square" numCol="3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Argonne National Lab.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Brown University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Georgia Institute of Technology</a:t>
            </a:r>
          </a:p>
          <a:p>
            <a:pPr>
              <a:lnSpc>
                <a:spcPct val="90000"/>
              </a:lnSpc>
            </a:pPr>
            <a:r>
              <a:rPr lang="en-US" dirty="0" err="1">
                <a:latin typeface="Garamond" panose="02020404030301010803" pitchFamily="18" charset="0"/>
              </a:rPr>
              <a:t>Kitware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New Jersey Institute of</a:t>
            </a:r>
          </a:p>
          <a:p>
            <a:pPr>
              <a:lnSpc>
                <a:spcPct val="90000"/>
              </a:lnSpc>
            </a:pP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Technology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Oak Ridge National Lab.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Princeton Plasma Physics Lab.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Rutgers University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Sandia National Lab. </a:t>
            </a:r>
          </a:p>
          <a:p>
            <a:pPr>
              <a:lnSpc>
                <a:spcPct val="90000"/>
              </a:lnSpc>
            </a:pP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Univ. of Chicago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Univ. of Oregon</a:t>
            </a:r>
          </a:p>
          <a:p>
            <a:pPr marL="7938"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Univ. of Texas – Austin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Garamond" panose="02020404030301010803" pitchFamily="18" charset="0"/>
              </a:rPr>
              <a:t>Univ. of Tennessee – Knoxville</a:t>
            </a:r>
          </a:p>
          <a:p>
            <a:pPr>
              <a:lnSpc>
                <a:spcPct val="90000"/>
              </a:lnSpc>
            </a:pP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7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7272988" y="3209136"/>
            <a:ext cx="4759340" cy="3315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583" tIns="45583" rIns="45583" bIns="455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GENE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Initialize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Begin Time loop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Evolve 5D distribution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Map charge density to XGC grid (interpolation)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Write charge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Read field from XGC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Map field to GENE 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Output data to the storage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End time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Finalize</a:t>
            </a:r>
          </a:p>
          <a:p>
            <a:pPr marL="285750" indent="-285750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87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98" y="150224"/>
            <a:ext cx="11877631" cy="5109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Code Coupling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851EA-4B79-4300-B32E-5F2E1B02B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97" y="881996"/>
            <a:ext cx="11664980" cy="20883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176" dirty="0"/>
              <a:t>Goal is to provide the capability to couple multiple codes through files, memory on the same node, memory on different nodes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176" dirty="0"/>
              <a:t>Codes are orchestrated from a “controller” service, which monitors, all of the different codes (executables)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270627" y="3124199"/>
            <a:ext cx="4079576" cy="3270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033" tIns="34033" rIns="34033" bIns="3403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XGC</a:t>
            </a:r>
            <a:endParaRPr lang="en-US" sz="1687" dirty="0">
              <a:solidFill>
                <a:prstClr val="black"/>
              </a:solidFill>
              <a:latin typeface="Calibri"/>
            </a:endParaRPr>
          </a:p>
          <a:p>
            <a:pPr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87" dirty="0">
              <a:solidFill>
                <a:prstClr val="black"/>
              </a:solidFill>
              <a:latin typeface="Calibri"/>
            </a:endParaRPr>
          </a:p>
          <a:p>
            <a:pPr marL="28490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87" dirty="0">
              <a:solidFill>
                <a:prstClr val="black"/>
              </a:solidFill>
              <a:latin typeface="Calibri"/>
            </a:endParaRPr>
          </a:p>
          <a:p>
            <a:pPr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87" dirty="0">
              <a:solidFill>
                <a:prstClr val="black"/>
              </a:solidFill>
              <a:latin typeface="Calibri"/>
            </a:endParaRPr>
          </a:p>
          <a:p>
            <a:pPr marL="28490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Initialize</a:t>
            </a:r>
          </a:p>
          <a:p>
            <a:pPr marL="28490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Begin Time loop</a:t>
            </a:r>
          </a:p>
          <a:p>
            <a:pPr marL="742101" lvl="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Evolve 5D particles</a:t>
            </a:r>
          </a:p>
          <a:p>
            <a:pPr marL="742101" lvl="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Charge Deposition</a:t>
            </a:r>
          </a:p>
          <a:p>
            <a:pPr marL="742101" lvl="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/>
              </a:rPr>
              <a:t>Read charge density from GENE</a:t>
            </a:r>
          </a:p>
          <a:p>
            <a:pPr marL="742101" lvl="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Poisson Solve</a:t>
            </a:r>
          </a:p>
          <a:p>
            <a:pPr marL="742101" lvl="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/>
              </a:rPr>
              <a:t>Write field to GENE</a:t>
            </a:r>
          </a:p>
          <a:p>
            <a:pPr marL="742101" lvl="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</a:rPr>
              <a:t>Output data to the storage system</a:t>
            </a:r>
          </a:p>
          <a:p>
            <a:pPr marL="28490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End time loop</a:t>
            </a:r>
          </a:p>
          <a:p>
            <a:pPr marL="284901" indent="-284901" defTabSz="60778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Finalize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2CA722-383D-409C-91C9-4E4130549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2"/>
          <a:stretch/>
        </p:blipFill>
        <p:spPr>
          <a:xfrm>
            <a:off x="11146565" y="3158682"/>
            <a:ext cx="841278" cy="1126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4A4C9A-225C-4448-B9EF-6FF022E1C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/>
          <a:stretch/>
        </p:blipFill>
        <p:spPr>
          <a:xfrm>
            <a:off x="3010687" y="3124199"/>
            <a:ext cx="13395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2222D3-D1AE-49EB-BD08-CB85CC68D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70" y="3426434"/>
            <a:ext cx="1438335" cy="1438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72126E-B0D7-49FE-9E1D-BA93F432AAF3}"/>
              </a:ext>
            </a:extLst>
          </p:cNvPr>
          <p:cNvSpPr txBox="1"/>
          <p:nvPr/>
        </p:nvSpPr>
        <p:spPr>
          <a:xfrm>
            <a:off x="4821617" y="3064071"/>
            <a:ext cx="20292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Overlapping region 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11ED1809-EED8-4EC3-936C-379FCDFE396E}"/>
              </a:ext>
            </a:extLst>
          </p:cNvPr>
          <p:cNvCxnSpPr/>
          <p:nvPr/>
        </p:nvCxnSpPr>
        <p:spPr>
          <a:xfrm rot="10800000" flipV="1">
            <a:off x="3711048" y="4952999"/>
            <a:ext cx="4082716" cy="25393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AB33856-4D4D-48E3-8B67-3DF6811A8FFD}"/>
              </a:ext>
            </a:extLst>
          </p:cNvPr>
          <p:cNvCxnSpPr>
            <a:cxnSpLocks/>
          </p:cNvCxnSpPr>
          <p:nvPr/>
        </p:nvCxnSpPr>
        <p:spPr>
          <a:xfrm flipV="1">
            <a:off x="3554638" y="5191793"/>
            <a:ext cx="4146884" cy="471071"/>
          </a:xfrm>
          <a:prstGeom prst="bentConnector3">
            <a:avLst>
              <a:gd name="adj1" fmla="val 51644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44632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0</TotalTime>
  <Words>2003</Words>
  <Application>Microsoft Macintosh PowerPoint</Application>
  <PresentationFormat>Widescreen</PresentationFormat>
  <Paragraphs>339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Garamond</vt:lpstr>
      <vt:lpstr>Times New Roman</vt:lpstr>
      <vt:lpstr>ORNL</vt:lpstr>
      <vt:lpstr>Dynamic Workflows using the ADIOS I/O Middleware Library</vt:lpstr>
      <vt:lpstr>Background</vt:lpstr>
      <vt:lpstr>ADIOS: High-Performance Publisher/Subscriber I/O framework</vt:lpstr>
      <vt:lpstr>Sustainable Staging Transport (SST)</vt:lpstr>
      <vt:lpstr>PowerPoint Presentation</vt:lpstr>
      <vt:lpstr>Near Real Time Analysis of Experimental Data</vt:lpstr>
      <vt:lpstr>2.2.2.05 ADSE12-WDMApp: High-Fidelity Whole Device  Modeling of Magnetically Confined Fusion Plasmas</vt:lpstr>
      <vt:lpstr>Coupling Exascale Multiphysics Applications: Methods and Lessons Learned </vt:lpstr>
      <vt:lpstr>Code Coupling</vt:lpstr>
      <vt:lpstr>Building Coupling Workflow</vt:lpstr>
      <vt:lpstr>Coupling With In Situ Services: Fusion Example</vt:lpstr>
      <vt:lpstr>Workflow Tools for Coupling and Dynamic Workflow Composition</vt:lpstr>
      <vt:lpstr>EFFIS 1.0 (developed for one-way, weak coupling)</vt:lpstr>
      <vt:lpstr>Complications in “traditional” workflow systems</vt:lpstr>
      <vt:lpstr>What do we need?</vt:lpstr>
      <vt:lpstr>What is EFFIS 2.0? </vt:lpstr>
      <vt:lpstr>EFFIS 2.0  is built to support “dynamic” workflows</vt:lpstr>
      <vt:lpstr>Composition is specified from high-level config file</vt:lpstr>
      <vt:lpstr>Cheetah-Savanna Workflow Toolsuite</vt:lpstr>
      <vt:lpstr>Architecture</vt:lpstr>
      <vt:lpstr>Reducing and Analyzing Data - Off-node vs. On-node</vt:lpstr>
      <vt:lpstr>Node-sharing on Summit</vt:lpstr>
      <vt:lpstr>Future Plans for Cheetah and Savanna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Mehta, Kshitij V.</dc:creator>
  <cp:keywords/>
  <dc:description/>
  <cp:lastModifiedBy/>
  <cp:revision>1</cp:revision>
  <dcterms:created xsi:type="dcterms:W3CDTF">2020-04-30T15:56:37Z</dcterms:created>
  <dcterms:modified xsi:type="dcterms:W3CDTF">2020-05-05T13:30:37Z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